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2.xml" ContentType="application/vnd.openxmlformats-officedocument.them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drawings/drawing1.xml" ContentType="application/vnd.openxmlformats-officedocument.drawingml.chartshapes+xml"/>
  <Override PartName="/ppt/charts/chart11.xml" ContentType="application/vnd.openxmlformats-officedocument.drawingml.chart+xml"/>
  <Override PartName="/ppt/notesSlides/notesSlide4.xml" ContentType="application/vnd.openxmlformats-officedocument.presentationml.notesSlide+xml"/>
  <Override PartName="/ppt/charts/chart12.xml" ContentType="application/vnd.openxmlformats-officedocument.drawingml.chart+xml"/>
  <Override PartName="/ppt/theme/themeOverride5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3.xml" ContentType="application/vnd.openxmlformats-officedocument.drawingml.chart+xml"/>
  <Override PartName="/ppt/theme/themeOverride6.xml" ContentType="application/vnd.openxmlformats-officedocument.themeOverride+xml"/>
  <Override PartName="/ppt/charts/chart14.xml" ContentType="application/vnd.openxmlformats-officedocument.drawingml.chart+xml"/>
  <Override PartName="/ppt/theme/themeOverride7.xml" ContentType="application/vnd.openxmlformats-officedocument.themeOverride+xml"/>
  <Override PartName="/ppt/charts/chart15.xml" ContentType="application/vnd.openxmlformats-officedocument.drawingml.chart+xml"/>
  <Override PartName="/ppt/theme/themeOverride8.xml" ContentType="application/vnd.openxmlformats-officedocument.themeOverride+xml"/>
  <Override PartName="/ppt/charts/chart16.xml" ContentType="application/vnd.openxmlformats-officedocument.drawingml.chart+xml"/>
  <Override PartName="/ppt/theme/themeOverride9.xml" ContentType="application/vnd.openxmlformats-officedocument.themeOverride+xml"/>
  <Override PartName="/ppt/notesSlides/notesSlide5.xml" ContentType="application/vnd.openxmlformats-officedocument.presentationml.notesSlide+xml"/>
  <Override PartName="/ppt/charts/chart17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7" r:id="rId2"/>
    <p:sldId id="391" r:id="rId3"/>
    <p:sldId id="341" r:id="rId4"/>
    <p:sldId id="407" r:id="rId5"/>
    <p:sldId id="289" r:id="rId6"/>
    <p:sldId id="280" r:id="rId7"/>
    <p:sldId id="331" r:id="rId8"/>
    <p:sldId id="288" r:id="rId9"/>
    <p:sldId id="389" r:id="rId10"/>
    <p:sldId id="324" r:id="rId11"/>
    <p:sldId id="387" r:id="rId12"/>
    <p:sldId id="395" r:id="rId13"/>
    <p:sldId id="396" r:id="rId14"/>
    <p:sldId id="397" r:id="rId15"/>
    <p:sldId id="296" r:id="rId16"/>
    <p:sldId id="398" r:id="rId17"/>
    <p:sldId id="399" r:id="rId18"/>
    <p:sldId id="410" r:id="rId19"/>
    <p:sldId id="392" r:id="rId20"/>
    <p:sldId id="401" r:id="rId21"/>
    <p:sldId id="402" r:id="rId22"/>
    <p:sldId id="403" r:id="rId23"/>
    <p:sldId id="393" r:id="rId24"/>
    <p:sldId id="404" r:id="rId25"/>
    <p:sldId id="405" r:id="rId26"/>
    <p:sldId id="409" r:id="rId27"/>
    <p:sldId id="406" r:id="rId28"/>
    <p:sldId id="365" r:id="rId29"/>
    <p:sldId id="371" r:id="rId30"/>
    <p:sldId id="408" r:id="rId31"/>
    <p:sldId id="260" r:id="rId32"/>
  </p:sldIdLst>
  <p:sldSz cx="10801350" cy="6840538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5">
          <p15:clr>
            <a:srgbClr val="A4A3A4"/>
          </p15:clr>
        </p15:guide>
        <p15:guide id="2" pos="34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B1FC"/>
    <a:srgbClr val="00915A"/>
    <a:srgbClr val="1F487C"/>
    <a:srgbClr val="003399"/>
    <a:srgbClr val="FF603B"/>
    <a:srgbClr val="001132"/>
    <a:srgbClr val="000000"/>
    <a:srgbClr val="CC3300"/>
    <a:srgbClr val="7DB2FF"/>
    <a:srgbClr val="002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5027" autoAdjust="0"/>
  </p:normalViewPr>
  <p:slideViewPr>
    <p:cSldViewPr>
      <p:cViewPr>
        <p:scale>
          <a:sx n="80" d="100"/>
          <a:sy n="80" d="100"/>
        </p:scale>
        <p:origin x="-564" y="126"/>
      </p:cViewPr>
      <p:guideLst>
        <p:guide orient="horz" pos="2155"/>
        <p:guide pos="190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986400\Desktop\PRESENTACI&#211;N%20MARCOS\Industrias%202017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86400\Desktop\PRESENTACI&#211;N%20MARCOS\Industrias%202017.xlsx" TargetMode="Externa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986400\Desktop\ESTUDIO%20INDUSTRIAS\INFO\BANCA\CR&#201;DITOS\Banca-Cr&#233;ditos-Noviembre%202017.XLS" TargetMode="External"/><Relationship Id="rId1" Type="http://schemas.openxmlformats.org/officeDocument/2006/relationships/themeOverride" Target="../theme/themeOverride5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c27474\Documents\Reportes%20de%20Marketing\Reporte%20Socios.xlsm" TargetMode="External"/><Relationship Id="rId1" Type="http://schemas.openxmlformats.org/officeDocument/2006/relationships/themeOverride" Target="../theme/themeOverride6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c27474\Documents\Reportes%20de%20Marketing\Reporte%20Socios.xlsm" TargetMode="External"/><Relationship Id="rId1" Type="http://schemas.openxmlformats.org/officeDocument/2006/relationships/themeOverride" Target="../theme/themeOverride7.xm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c27474\Documents\Reportes%20de%20Marketing\Reporte%20Socios.xlsm" TargetMode="External"/><Relationship Id="rId1" Type="http://schemas.openxmlformats.org/officeDocument/2006/relationships/themeOverride" Target="../theme/themeOverride8.xml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4.bin"/><Relationship Id="rId1" Type="http://schemas.openxmlformats.org/officeDocument/2006/relationships/themeOverride" Target="../theme/themeOverride9.xm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D:\Usuarios\Lenovo\Downloads\Financieras-%20Noviembre%202017.XL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Excel4.xlsx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2.bin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986400\Desktop\ESTUDIO%20INDUSTRIAS\INFO\FINANCIERAS\CR&#201;DITOS\Financieras-%20Noviembre%202017.XLS" TargetMode="External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3.bin"/><Relationship Id="rId1" Type="http://schemas.openxmlformats.org/officeDocument/2006/relationships/themeOverride" Target="../theme/themeOverride4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86400\Desktop\PRESENTACI&#211;N%20MARCOS\Industrias%202017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86400\Desktop\PRESENTACI&#211;N%20MARCOS\Industrias%202017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763990267639901E-2"/>
          <c:y val="5.5E-2"/>
          <c:w val="0.95133819951338205"/>
          <c:h val="0.75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Est</c:v>
                </c:pt>
              </c:strCache>
            </c:strRef>
          </c:tx>
          <c:spPr>
            <a:solidFill>
              <a:schemeClr val="accent1"/>
            </a:solidFill>
            <a:ln w="11126">
              <a:solidFill>
                <a:schemeClr val="tx1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643C"/>
              </a:solidFill>
              <a:ln w="11126">
                <a:solidFill>
                  <a:schemeClr val="tx1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3EC-4EF1-BB6E-FC0CE52F363B}"/>
              </c:ext>
            </c:extLst>
          </c:dPt>
          <c:dPt>
            <c:idx val="1"/>
            <c:invertIfNegative val="0"/>
            <c:bubble3D val="0"/>
            <c:spPr>
              <a:solidFill>
                <a:srgbClr val="64A05A"/>
              </a:solidFill>
              <a:ln w="11126">
                <a:solidFill>
                  <a:schemeClr val="tx1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3EC-4EF1-BB6E-FC0CE52F363B}"/>
              </c:ext>
            </c:extLst>
          </c:dPt>
          <c:dPt>
            <c:idx val="2"/>
            <c:invertIfNegative val="0"/>
            <c:bubble3D val="0"/>
            <c:spPr>
              <a:solidFill>
                <a:srgbClr val="A0C873"/>
              </a:solidFill>
              <a:ln w="11126">
                <a:solidFill>
                  <a:schemeClr val="tx1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3EC-4EF1-BB6E-FC0CE52F363B}"/>
              </c:ext>
            </c:extLst>
          </c:dPt>
          <c:dPt>
            <c:idx val="3"/>
            <c:invertIfNegative val="0"/>
            <c:bubble3D val="0"/>
            <c:spPr>
              <a:solidFill>
                <a:srgbClr val="D2DCAA"/>
              </a:solidFill>
              <a:ln w="11126">
                <a:solidFill>
                  <a:schemeClr val="tx1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B3EC-4EF1-BB6E-FC0CE52F363B}"/>
              </c:ext>
            </c:extLst>
          </c:dPt>
          <c:dPt>
            <c:idx val="4"/>
            <c:invertIfNegative val="0"/>
            <c:bubble3D val="0"/>
            <c:spPr>
              <a:solidFill>
                <a:srgbClr val="A0C873"/>
              </a:solidFill>
              <a:ln w="11126">
                <a:solidFill>
                  <a:schemeClr val="tx1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B3EC-4EF1-BB6E-FC0CE52F363B}"/>
              </c:ext>
            </c:extLst>
          </c:dPt>
          <c:dLbls>
            <c:spPr>
              <a:noFill/>
              <a:ln w="22252">
                <a:noFill/>
              </a:ln>
            </c:spPr>
            <c:txPr>
              <a:bodyPr/>
              <a:lstStyle/>
              <a:p>
                <a:pPr>
                  <a:defRPr sz="788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20.399999999999999</c:v>
                </c:pt>
                <c:pt idx="1">
                  <c:v>27.4</c:v>
                </c:pt>
                <c:pt idx="2">
                  <c:v>90</c:v>
                </c:pt>
                <c:pt idx="3">
                  <c:v>53.2</c:v>
                </c:pt>
                <c:pt idx="4">
                  <c:v>67.8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B3EC-4EF1-BB6E-FC0CE52F363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0"/>
        <c:axId val="155586944"/>
        <c:axId val="155604096"/>
      </c:barChart>
      <c:catAx>
        <c:axId val="1555869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782">
            <a:solidFill>
              <a:schemeClr val="accent3"/>
            </a:solidFill>
            <a:prstDash val="solid"/>
          </a:ln>
        </c:spPr>
        <c:txPr>
          <a:bodyPr rot="0" vert="horz"/>
          <a:lstStyle/>
          <a:p>
            <a:pPr>
              <a:defRPr sz="788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15560409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56040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5586944"/>
        <c:crosses val="autoZero"/>
        <c:crossBetween val="between"/>
      </c:valAx>
      <c:spPr>
        <a:noFill/>
        <a:ln w="22252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788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s-E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[Industrias 2017.xlsx]Hoja2!Tabla dinámica2</c:name>
    <c:fmtId val="-1"/>
  </c:pivotSource>
  <c:chart>
    <c:autoTitleDeleted val="1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23704342335958259"/>
          <c:y val="0.12949428077245229"/>
          <c:w val="0.62920839969356945"/>
          <c:h val="0.80242798129808701"/>
        </c:manualLayout>
      </c:layout>
      <c:pieChart>
        <c:varyColors val="1"/>
        <c:ser>
          <c:idx val="0"/>
          <c:order val="0"/>
          <c:tx>
            <c:strRef>
              <c:f>Hoja2!$L$3:$L$4</c:f>
              <c:strCache>
                <c:ptCount val="1"/>
                <c:pt idx="0">
                  <c:v>Cencosud</c:v>
                </c:pt>
              </c:strCache>
            </c:strRef>
          </c:tx>
          <c:dPt>
            <c:idx val="0"/>
            <c:bubble3D val="0"/>
            <c:explosion val="11"/>
          </c:dPt>
          <c:dPt>
            <c:idx val="2"/>
            <c:bubble3D val="0"/>
            <c:explosion val="1"/>
          </c:dPt>
          <c:dPt>
            <c:idx val="4"/>
            <c:bubble3D val="0"/>
            <c:explosion val="11"/>
            <c:spPr>
              <a:solidFill>
                <a:srgbClr val="0070C0"/>
              </a:solidFill>
            </c:spPr>
          </c:dPt>
          <c:dPt>
            <c:idx val="5"/>
            <c:bubble3D val="0"/>
            <c:explosion val="12"/>
            <c:spPr>
              <a:solidFill>
                <a:srgbClr val="0000CC"/>
              </a:solidFill>
            </c:spPr>
          </c:dPt>
          <c:dPt>
            <c:idx val="6"/>
            <c:bubble3D val="0"/>
            <c:explosion val="11"/>
          </c:dPt>
          <c:dLbls>
            <c:dLbl>
              <c:idx val="0"/>
              <c:layout>
                <c:manualLayout>
                  <c:x val="-2.2853169049704355E-2"/>
                  <c:y val="-0.4725837527779290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29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6342110252967845E-2"/>
                  <c:y val="3.02979029066797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7.1986770823219387E-2"/>
                  <c:y val="1.93061206496399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2.3818516679061819E-2"/>
                  <c:y val="2.14694693604474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1.5747773320719593E-2"/>
                  <c:y val="4.00815179744085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1.3103107158670311E-2"/>
                  <c:y val="2.199350516206615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3.4734468400496758E-2"/>
                  <c:y val="2.1993505162066157E-3"/>
                </c:manualLayout>
              </c:layout>
              <c:tx>
                <c:rich>
                  <a:bodyPr/>
                  <a:lstStyle/>
                  <a:p>
                    <a:r>
                      <a:rPr lang="en-US" smtClean="0"/>
                      <a:t>&lt;1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" sourceLinked="0"/>
            <c:txPr>
              <a:bodyPr/>
              <a:lstStyle/>
              <a:p>
                <a:pPr>
                  <a:defRPr sz="800">
                    <a:latin typeface="BNPP Sans" pitchFamily="50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Hoja2!$K$5:$K$12</c:f>
              <c:strCache>
                <c:ptCount val="7"/>
                <c:pt idx="0">
                  <c:v>CPI</c:v>
                </c:pt>
                <c:pt idx="1">
                  <c:v>PIP</c:v>
                </c:pt>
                <c:pt idx="2">
                  <c:v>IP</c:v>
                </c:pt>
                <c:pt idx="3">
                  <c:v>EW</c:v>
                </c:pt>
                <c:pt idx="4">
                  <c:v>SOAT</c:v>
                </c:pt>
                <c:pt idx="5">
                  <c:v>HEALTH</c:v>
                </c:pt>
                <c:pt idx="6">
                  <c:v>HOME</c:v>
                </c:pt>
              </c:strCache>
            </c:strRef>
          </c:cat>
          <c:val>
            <c:numRef>
              <c:f>Hoja2!$L$5:$L$12</c:f>
              <c:numCache>
                <c:formatCode>General</c:formatCode>
                <c:ptCount val="7"/>
                <c:pt idx="0">
                  <c:v>37.726269060000007</c:v>
                </c:pt>
                <c:pt idx="1">
                  <c:v>4.4400000000000004</c:v>
                </c:pt>
                <c:pt idx="2">
                  <c:v>4.4400000000000004</c:v>
                </c:pt>
                <c:pt idx="3">
                  <c:v>3.7</c:v>
                </c:pt>
                <c:pt idx="4">
                  <c:v>6.1993304161643827</c:v>
                </c:pt>
                <c:pt idx="5">
                  <c:v>2.6513767999999991</c:v>
                </c:pt>
                <c:pt idx="6">
                  <c:v>0.37000000000000005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  <c:userShapes r:id="rId2"/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[Industrias 2017.xlsx]Hoja2!Tabla dinámica4</c:name>
    <c:fmtId val="-1"/>
  </c:pivotSource>
  <c:chart>
    <c:autoTitleDeleted val="1"/>
    <c:pivotFmts>
      <c:pivotFmt>
        <c:idx val="0"/>
        <c:marker>
          <c:symbol val="none"/>
        </c:marker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  <c:marker>
          <c:symbol val="none"/>
        </c:marker>
        <c:dLbl>
          <c:idx val="0"/>
          <c:delete val="1"/>
        </c:dLbl>
      </c:pivotFmt>
      <c:pivotFmt>
        <c:idx val="6"/>
        <c:marker>
          <c:symbol val="none"/>
        </c:marker>
        <c:dLbl>
          <c:idx val="0"/>
          <c:delete val="1"/>
        </c:dLbl>
      </c:pivotFmt>
    </c:pivotFmts>
    <c:plotArea>
      <c:layout>
        <c:manualLayout>
          <c:layoutTarget val="inner"/>
          <c:xMode val="edge"/>
          <c:yMode val="edge"/>
          <c:x val="0.21325221186010418"/>
          <c:y val="0.11772075786732725"/>
          <c:w val="0.49151045960438472"/>
          <c:h val="0.80400227096825494"/>
        </c:manualLayout>
      </c:layout>
      <c:pieChart>
        <c:varyColors val="1"/>
        <c:ser>
          <c:idx val="0"/>
          <c:order val="0"/>
          <c:tx>
            <c:strRef>
              <c:f>Hoja2!$Y$3:$Y$4</c:f>
              <c:strCache>
                <c:ptCount val="1"/>
                <c:pt idx="0">
                  <c:v>RIPLEY</c:v>
                </c:pt>
              </c:strCache>
            </c:strRef>
          </c:tx>
          <c:explosion val="8"/>
          <c:dPt>
            <c:idx val="4"/>
            <c:bubble3D val="0"/>
            <c:spPr>
              <a:solidFill>
                <a:srgbClr val="000099"/>
              </a:solidFill>
            </c:spPr>
          </c:dPt>
          <c:dPt>
            <c:idx val="5"/>
            <c:bubble3D val="0"/>
            <c:spPr>
              <a:solidFill>
                <a:srgbClr val="003399"/>
              </a:solidFill>
            </c:spPr>
          </c:dPt>
          <c:dPt>
            <c:idx val="6"/>
            <c:bubble3D val="0"/>
            <c:spPr>
              <a:solidFill>
                <a:srgbClr val="0070C0"/>
              </a:solidFill>
            </c:spPr>
          </c:dPt>
          <c:dLbls>
            <c:dLbl>
              <c:idx val="0"/>
              <c:layout>
                <c:manualLayout>
                  <c:x val="4.0635417786093128E-2"/>
                  <c:y val="7.70340260117797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1.7380460443598344E-3"/>
                  <c:y val="5.03886610604726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3.8691935230918614E-2"/>
                  <c:y val="3.3724748211985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1.9211921241489668E-2"/>
                  <c:y val="-5.0746450369777735E-2"/>
                </c:manualLayout>
              </c:layout>
              <c:tx>
                <c:rich>
                  <a:bodyPr/>
                  <a:lstStyle/>
                  <a:p>
                    <a:r>
                      <a:rPr lang="en-US" smtClean="0"/>
                      <a:t>&lt;1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3.2801679339048845E-2"/>
                  <c:y val="5.386716823427248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7.321969896905807E-2"/>
                  <c:y val="5.7699737745405578E-3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2.9732093322098248E-2"/>
                  <c:y val="-1.5541473122941624E-3"/>
                </c:manualLayout>
              </c:layout>
              <c:tx>
                <c:rich>
                  <a:bodyPr/>
                  <a:lstStyle/>
                  <a:p>
                    <a:r>
                      <a:rPr lang="en-US" smtClean="0"/>
                      <a:t>&lt;1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" sourceLinked="0"/>
            <c:txPr>
              <a:bodyPr/>
              <a:lstStyle/>
              <a:p>
                <a:pPr>
                  <a:defRPr sz="800">
                    <a:latin typeface="BNPP Sans" pitchFamily="50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Hoja2!$X$5:$X$12</c:f>
              <c:strCache>
                <c:ptCount val="7"/>
                <c:pt idx="0">
                  <c:v>CPI</c:v>
                </c:pt>
                <c:pt idx="1">
                  <c:v>IP</c:v>
                </c:pt>
                <c:pt idx="2">
                  <c:v>EW</c:v>
                </c:pt>
                <c:pt idx="3">
                  <c:v>PIP</c:v>
                </c:pt>
                <c:pt idx="4">
                  <c:v>MOTOR</c:v>
                </c:pt>
                <c:pt idx="5">
                  <c:v>HEALTH</c:v>
                </c:pt>
                <c:pt idx="6">
                  <c:v>SOAT</c:v>
                </c:pt>
              </c:strCache>
            </c:strRef>
          </c:cat>
          <c:val>
            <c:numRef>
              <c:f>Hoja2!$Y$5:$Y$12</c:f>
              <c:numCache>
                <c:formatCode>General</c:formatCode>
                <c:ptCount val="7"/>
                <c:pt idx="0">
                  <c:v>40.700000000000003</c:v>
                </c:pt>
                <c:pt idx="1">
                  <c:v>9.25</c:v>
                </c:pt>
                <c:pt idx="2">
                  <c:v>2.9600000000000004</c:v>
                </c:pt>
                <c:pt idx="3">
                  <c:v>1.6517061</c:v>
                </c:pt>
                <c:pt idx="4">
                  <c:v>11.100000000000001</c:v>
                </c:pt>
                <c:pt idx="5">
                  <c:v>1.1100000000000001</c:v>
                </c:pt>
                <c:pt idx="6">
                  <c:v>0.45152982000000003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371071528817951E-2"/>
          <c:y val="5.5555555555555552E-2"/>
          <c:w val="0.88889598843897544"/>
          <c:h val="0.86162037037037043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Pt>
            <c:idx val="2"/>
            <c:invertIfNegative val="0"/>
            <c:bubble3D val="0"/>
            <c:spPr>
              <a:solidFill>
                <a:srgbClr val="00206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C10-496E-805E-18B21B46ABD0}"/>
              </c:ext>
            </c:extLst>
          </c:dPt>
          <c:dPt>
            <c:idx val="5"/>
            <c:invertIfNegative val="0"/>
            <c:bubble3D val="0"/>
            <c:spPr>
              <a:solidFill>
                <a:srgbClr val="00206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C10-496E-805E-18B21B46ABD0}"/>
              </c:ext>
            </c:extLst>
          </c:dPt>
          <c:dPt>
            <c:idx val="7"/>
            <c:invertIfNegative val="0"/>
            <c:bubble3D val="0"/>
            <c:spPr>
              <a:solidFill>
                <a:srgbClr val="00206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C10-496E-805E-18B21B46ABD0}"/>
              </c:ext>
            </c:extLst>
          </c:dPt>
          <c:dPt>
            <c:idx val="8"/>
            <c:invertIfNegative val="0"/>
            <c:bubble3D val="0"/>
            <c:spPr>
              <a:solidFill>
                <a:srgbClr val="56B1FC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C10-496E-805E-18B21B46ABD0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700">
                    <a:solidFill>
                      <a:sysClr val="windowText" lastClr="000000"/>
                    </a:solidFill>
                    <a:latin typeface="BNPP Sans" pitchFamily="50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'Cons.Nov 2017'!$A$77:$A$86</c:f>
              <c:strCache>
                <c:ptCount val="10"/>
                <c:pt idx="0">
                  <c:v>BCP</c:v>
                </c:pt>
                <c:pt idx="1">
                  <c:v>BBVA</c:v>
                </c:pt>
                <c:pt idx="2">
                  <c:v>Scotiabank</c:v>
                </c:pt>
                <c:pt idx="3">
                  <c:v>Interbank</c:v>
                </c:pt>
                <c:pt idx="4">
                  <c:v>B.Nación</c:v>
                </c:pt>
                <c:pt idx="5">
                  <c:v>Mibanco</c:v>
                </c:pt>
                <c:pt idx="6">
                  <c:v>BanBif</c:v>
                </c:pt>
                <c:pt idx="7">
                  <c:v>Financiero</c:v>
                </c:pt>
                <c:pt idx="8">
                  <c:v> GNB</c:v>
                </c:pt>
                <c:pt idx="9">
                  <c:v>Otros (5)</c:v>
                </c:pt>
              </c:strCache>
            </c:strRef>
          </c:cat>
          <c:val>
            <c:numRef>
              <c:f>'Cons.Nov 2017'!$B$77:$B$86</c:f>
              <c:numCache>
                <c:formatCode>[$€-2]\ #,##0</c:formatCode>
                <c:ptCount val="10"/>
                <c:pt idx="0">
                  <c:v>21465.973476075676</c:v>
                </c:pt>
                <c:pt idx="1">
                  <c:v>13873.953754918915</c:v>
                </c:pt>
                <c:pt idx="2">
                  <c:v>11354.534913608109</c:v>
                </c:pt>
                <c:pt idx="3">
                  <c:v>7469.8699661270266</c:v>
                </c:pt>
                <c:pt idx="4">
                  <c:v>2771.1689489405389</c:v>
                </c:pt>
                <c:pt idx="5">
                  <c:v>2515.01270172973</c:v>
                </c:pt>
                <c:pt idx="6">
                  <c:v>2512.9496458027029</c:v>
                </c:pt>
                <c:pt idx="7">
                  <c:v>1755.7818276702703</c:v>
                </c:pt>
                <c:pt idx="8">
                  <c:v>1047.5758924459458</c:v>
                </c:pt>
                <c:pt idx="9">
                  <c:v>1838.287621327027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FC10-496E-805E-18B21B46AB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9"/>
        <c:axId val="163235328"/>
        <c:axId val="163236864"/>
      </c:barChart>
      <c:catAx>
        <c:axId val="163235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ysClr val="window" lastClr="FFFFFF">
                <a:lumMod val="50000"/>
              </a:sysClr>
            </a:solidFill>
          </a:ln>
        </c:spPr>
        <c:txPr>
          <a:bodyPr/>
          <a:lstStyle/>
          <a:p>
            <a:pPr>
              <a:defRPr sz="900">
                <a:solidFill>
                  <a:sysClr val="windowText" lastClr="000000"/>
                </a:solidFill>
                <a:latin typeface="BNPP Sans" pitchFamily="50" charset="0"/>
              </a:defRPr>
            </a:pPr>
            <a:endParaRPr lang="es-ES"/>
          </a:p>
        </c:txPr>
        <c:crossAx val="163236864"/>
        <c:crosses val="autoZero"/>
        <c:auto val="1"/>
        <c:lblAlgn val="ctr"/>
        <c:lblOffset val="100"/>
        <c:noMultiLvlLbl val="0"/>
      </c:catAx>
      <c:valAx>
        <c:axId val="163236864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ln>
            <a:solidFill>
              <a:sysClr val="window" lastClr="FFFFFF">
                <a:lumMod val="50000"/>
              </a:sysClr>
            </a:solidFill>
          </a:ln>
        </c:spPr>
        <c:txPr>
          <a:bodyPr/>
          <a:lstStyle/>
          <a:p>
            <a:pPr>
              <a:defRPr sz="800">
                <a:solidFill>
                  <a:sysClr val="windowText" lastClr="000000"/>
                </a:solidFill>
                <a:latin typeface="BNPP Sans" pitchFamily="50" charset="0"/>
              </a:defRPr>
            </a:pPr>
            <a:endParaRPr lang="es-ES"/>
          </a:p>
        </c:txPr>
        <c:crossAx val="16323532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2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00AB8E"/>
              </a:solidFill>
              <a:ln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9D8-4153-A8B9-881D893C773A}"/>
              </c:ext>
            </c:extLst>
          </c:dPt>
          <c:dPt>
            <c:idx val="1"/>
            <c:bubble3D val="0"/>
            <c:explosion val="28"/>
            <c:spPr>
              <a:solidFill>
                <a:srgbClr val="EEEFF2">
                  <a:lumMod val="75000"/>
                </a:srgbClr>
              </a:solidFill>
              <a:ln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9D8-4153-A8B9-881D893C773A}"/>
              </c:ext>
            </c:extLst>
          </c:dPt>
          <c:dLbls>
            <c:dLbl>
              <c:idx val="0"/>
              <c:layout>
                <c:manualLayout>
                  <c:x val="7.2381968441242117E-2"/>
                  <c:y val="-0.2136752642868880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9D8-4153-A8B9-881D893C773A}"/>
                </c:ext>
              </c:extLst>
            </c:dLbl>
            <c:dLbl>
              <c:idx val="1"/>
              <c:layout>
                <c:manualLayout>
                  <c:x val="-3.5027044200303586E-2"/>
                  <c:y val="5.796990956288480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9D8-4153-A8B9-881D893C773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700"/>
                </a:pPr>
                <a:endParaRPr lang="es-E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Hoja4!$A$176:$A$177</c:f>
              <c:strCache>
                <c:ptCount val="2"/>
                <c:pt idx="0">
                  <c:v>CAPTIVA</c:v>
                </c:pt>
                <c:pt idx="1">
                  <c:v>NO CAPTIVA</c:v>
                </c:pt>
              </c:strCache>
            </c:strRef>
          </c:cat>
          <c:val>
            <c:numRef>
              <c:f>Hoja4!$B$176:$B$177</c:f>
              <c:numCache>
                <c:formatCode>#,##0</c:formatCode>
                <c:ptCount val="2"/>
                <c:pt idx="0">
                  <c:v>8698537272.2540531</c:v>
                </c:pt>
                <c:pt idx="1">
                  <c:v>2458350406.037838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9D8-4153-A8B9-881D893C773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b"/>
      <c:layout>
        <c:manualLayout>
          <c:xMode val="edge"/>
          <c:yMode val="edge"/>
          <c:x val="0.13103934842892612"/>
          <c:y val="0.79464083482236048"/>
          <c:w val="0.73792130314214777"/>
          <c:h val="0.13955576412626555"/>
        </c:manualLayout>
      </c:layout>
      <c:overlay val="0"/>
      <c:txPr>
        <a:bodyPr/>
        <a:lstStyle/>
        <a:p>
          <a:pPr rtl="0">
            <a:defRPr sz="800"/>
          </a:pPr>
          <a:endParaRPr lang="es-E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1429358824554315"/>
          <c:y val="0.10634256922733788"/>
          <c:w val="0.42044877020399829"/>
          <c:h val="0.66313003404941395"/>
        </c:manualLayout>
      </c:layout>
      <c:pieChart>
        <c:varyColors val="1"/>
        <c:ser>
          <c:idx val="2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00AB8E"/>
              </a:solidFill>
              <a:ln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1C4-4753-8052-07F9889901FC}"/>
              </c:ext>
            </c:extLst>
          </c:dPt>
          <c:dPt>
            <c:idx val="1"/>
            <c:bubble3D val="0"/>
            <c:explosion val="30"/>
            <c:spPr>
              <a:solidFill>
                <a:srgbClr val="FFFFFF">
                  <a:lumMod val="75000"/>
                </a:srgbClr>
              </a:solidFill>
              <a:ln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1C4-4753-8052-07F9889901FC}"/>
              </c:ext>
            </c:extLst>
          </c:dPt>
          <c:dLbls>
            <c:dLbl>
              <c:idx val="0"/>
              <c:layout>
                <c:manualLayout>
                  <c:x val="7.3146328855863307E-2"/>
                  <c:y val="-0.2894596016226186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1C4-4753-8052-07F9889901FC}"/>
                </c:ext>
              </c:extLst>
            </c:dLbl>
            <c:dLbl>
              <c:idx val="1"/>
              <c:layout>
                <c:manualLayout>
                  <c:x val="-3.6373350631223364E-2"/>
                  <c:y val="7.167580512438731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1C4-4753-8052-07F9889901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700"/>
                </a:pPr>
                <a:endParaRPr lang="es-E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Hoja4!$A$176:$A$177</c:f>
              <c:strCache>
                <c:ptCount val="2"/>
                <c:pt idx="0">
                  <c:v>CAPTIVA</c:v>
                </c:pt>
                <c:pt idx="1">
                  <c:v>NO CAPTIVA</c:v>
                </c:pt>
              </c:strCache>
            </c:strRef>
          </c:cat>
          <c:val>
            <c:numRef>
              <c:f>Hoja4!$C$176:$C$177</c:f>
              <c:numCache>
                <c:formatCode>#,##0</c:formatCode>
                <c:ptCount val="2"/>
                <c:pt idx="0">
                  <c:v>2932733303.7324324</c:v>
                </c:pt>
                <c:pt idx="1">
                  <c:v>808105801.94594586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1C4-4753-8052-07F9889901F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>
        <c:manualLayout>
          <c:xMode val="edge"/>
          <c:yMode val="edge"/>
          <c:x val="0.17356917153049164"/>
          <c:y val="0.80814262845032914"/>
          <c:w val="0.72641581830265423"/>
          <c:h val="0.14351984008269905"/>
        </c:manualLayout>
      </c:layout>
      <c:overlay val="0"/>
      <c:txPr>
        <a:bodyPr/>
        <a:lstStyle/>
        <a:p>
          <a:pPr rtl="0">
            <a:defRPr/>
          </a:pPr>
          <a:endParaRPr lang="es-E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800"/>
      </a:pPr>
      <a:endParaRPr lang="es-ES"/>
    </a:p>
  </c:txPr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3302744310619758"/>
          <c:y val="0.10316594652355869"/>
          <c:w val="0.58417540489639697"/>
          <c:h val="0.65443543414253735"/>
        </c:manualLayout>
      </c:layout>
      <c:pieChart>
        <c:varyColors val="1"/>
        <c:ser>
          <c:idx val="2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00AB8E"/>
              </a:solidFill>
              <a:ln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EEC-42F1-8ACB-8F6F0BC2A35F}"/>
              </c:ext>
            </c:extLst>
          </c:dPt>
          <c:dPt>
            <c:idx val="1"/>
            <c:bubble3D val="0"/>
            <c:explosion val="30"/>
            <c:spPr>
              <a:solidFill>
                <a:srgbClr val="EEEFF2">
                  <a:lumMod val="90000"/>
                </a:srgbClr>
              </a:solidFill>
              <a:ln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EEC-42F1-8ACB-8F6F0BC2A35F}"/>
              </c:ext>
            </c:extLst>
          </c:dPt>
          <c:dLbls>
            <c:dLbl>
              <c:idx val="0"/>
              <c:layout>
                <c:manualLayout>
                  <c:x val="-5.4285023068662806E-3"/>
                  <c:y val="-1.030699438532074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EEC-42F1-8ACB-8F6F0BC2A35F}"/>
                </c:ext>
              </c:extLst>
            </c:dLbl>
            <c:dLbl>
              <c:idx val="1"/>
              <c:layout>
                <c:manualLayout>
                  <c:x val="-1.1321080585078505E-2"/>
                  <c:y val="8.5337512157261236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EEC-42F1-8ACB-8F6F0BC2A3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700"/>
                </a:pPr>
                <a:endParaRPr lang="es-E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Hoja4!$A$176:$A$177</c:f>
              <c:strCache>
                <c:ptCount val="2"/>
                <c:pt idx="0">
                  <c:v>CAPTIVA</c:v>
                </c:pt>
                <c:pt idx="1">
                  <c:v>NO CAPTIVA</c:v>
                </c:pt>
              </c:strCache>
            </c:strRef>
          </c:cat>
          <c:val>
            <c:numRef>
              <c:f>Hoja4!$D$176:$D$177</c:f>
              <c:numCache>
                <c:formatCode>#,##0</c:formatCode>
                <c:ptCount val="2"/>
                <c:pt idx="0">
                  <c:v>4423751235.5783787</c:v>
                </c:pt>
                <c:pt idx="1">
                  <c:v>2147071705.2513514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EEC-42F1-8ACB-8F6F0BC2A35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/>
      <c:overlay val="0"/>
      <c:txPr>
        <a:bodyPr/>
        <a:lstStyle/>
        <a:p>
          <a:pPr rtl="0">
            <a:defRPr/>
          </a:pPr>
          <a:endParaRPr lang="es-E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800"/>
      </a:pPr>
      <a:endParaRPr lang="es-ES"/>
    </a:p>
  </c:txPr>
  <c:externalData r:id="rId2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5.8056095012932171E-2"/>
          <c:y val="0.18742292555011672"/>
          <c:w val="0.92224566176861456"/>
          <c:h val="0.7176161255044908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4">
                <a:lumMod val="60000"/>
                <a:lumOff val="40000"/>
              </a:schemeClr>
            </a:solidFill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solidFill>
                      <a:sysClr val="windowText" lastClr="000000"/>
                    </a:solidFill>
                    <a:latin typeface="BNPP Sans" pitchFamily="50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'[Financieras- Noviembre 2017.XLS]Gráficos'!$G$66:$G$78</c:f>
              <c:strCache>
                <c:ptCount val="13"/>
                <c:pt idx="0">
                  <c:v>C.Arequipa</c:v>
                </c:pt>
                <c:pt idx="1">
                  <c:v>Crediscotia</c:v>
                </c:pt>
                <c:pt idx="2">
                  <c:v>C.Piura</c:v>
                </c:pt>
                <c:pt idx="3">
                  <c:v>C. Huancayo</c:v>
                </c:pt>
                <c:pt idx="4">
                  <c:v>C. Sullana</c:v>
                </c:pt>
                <c:pt idx="5">
                  <c:v>C. Cusco</c:v>
                </c:pt>
                <c:pt idx="6">
                  <c:v>C.Trujillo</c:v>
                </c:pt>
                <c:pt idx="7">
                  <c:v>F.Confianza</c:v>
                </c:pt>
                <c:pt idx="8">
                  <c:v>F. Compartamos </c:v>
                </c:pt>
                <c:pt idx="9">
                  <c:v>C. Ica</c:v>
                </c:pt>
                <c:pt idx="10">
                  <c:v>F.Credinka</c:v>
                </c:pt>
                <c:pt idx="11">
                  <c:v>C.Tacna</c:v>
                </c:pt>
                <c:pt idx="12">
                  <c:v>Otros (9)</c:v>
                </c:pt>
              </c:strCache>
            </c:strRef>
          </c:cat>
          <c:val>
            <c:numRef>
              <c:f>'[Financieras- Noviembre 2017.XLS]Gráficos'!$I$66:$I$78</c:f>
              <c:numCache>
                <c:formatCode>[$€-2]\ #,##0</c:formatCode>
                <c:ptCount val="13"/>
                <c:pt idx="0">
                  <c:v>1124.9093755243241</c:v>
                </c:pt>
                <c:pt idx="1">
                  <c:v>1036.6883557864865</c:v>
                </c:pt>
                <c:pt idx="2">
                  <c:v>845.69502298648649</c:v>
                </c:pt>
                <c:pt idx="3">
                  <c:v>820.16406869729724</c:v>
                </c:pt>
                <c:pt idx="4">
                  <c:v>747.63896936486492</c:v>
                </c:pt>
                <c:pt idx="5">
                  <c:v>619.94700643243243</c:v>
                </c:pt>
                <c:pt idx="6">
                  <c:v>422.09057941351352</c:v>
                </c:pt>
                <c:pt idx="7">
                  <c:v>421.00058311621621</c:v>
                </c:pt>
                <c:pt idx="8">
                  <c:v>410.61320372972972</c:v>
                </c:pt>
                <c:pt idx="9">
                  <c:v>225.14496066216213</c:v>
                </c:pt>
                <c:pt idx="10">
                  <c:v>207.06900345135134</c:v>
                </c:pt>
                <c:pt idx="11">
                  <c:v>204.79529467837835</c:v>
                </c:pt>
                <c:pt idx="12">
                  <c:v>773.97301954864861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0DA-47E6-9EA3-CA51ECFE4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axId val="187121024"/>
        <c:axId val="187126912"/>
      </c:barChart>
      <c:catAx>
        <c:axId val="187121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ysClr val="window" lastClr="FFFFFF">
                <a:lumMod val="50000"/>
              </a:sysClr>
            </a:solidFill>
          </a:ln>
        </c:spPr>
        <c:txPr>
          <a:bodyPr/>
          <a:lstStyle/>
          <a:p>
            <a:pPr>
              <a:defRPr sz="600">
                <a:solidFill>
                  <a:sysClr val="windowText" lastClr="000000"/>
                </a:solidFill>
                <a:latin typeface="BNPP Sans" pitchFamily="50" charset="0"/>
              </a:defRPr>
            </a:pPr>
            <a:endParaRPr lang="es-ES"/>
          </a:p>
        </c:txPr>
        <c:crossAx val="187126912"/>
        <c:crosses val="autoZero"/>
        <c:auto val="1"/>
        <c:lblAlgn val="ctr"/>
        <c:lblOffset val="100"/>
        <c:noMultiLvlLbl val="0"/>
      </c:catAx>
      <c:valAx>
        <c:axId val="187126912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ln>
            <a:solidFill>
              <a:sysClr val="window" lastClr="FFFFFF">
                <a:lumMod val="50000"/>
              </a:sysClr>
            </a:solidFill>
          </a:ln>
        </c:spPr>
        <c:txPr>
          <a:bodyPr/>
          <a:lstStyle/>
          <a:p>
            <a:pPr>
              <a:defRPr sz="800">
                <a:solidFill>
                  <a:sysClr val="windowText" lastClr="000000"/>
                </a:solidFill>
                <a:latin typeface="BNPP Sans" pitchFamily="50" charset="0"/>
              </a:defRPr>
            </a:pPr>
            <a:endParaRPr lang="es-ES"/>
          </a:p>
        </c:txPr>
        <c:crossAx val="18712102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explosion val="5"/>
          <c:dLbls>
            <c:dLbl>
              <c:idx val="0"/>
              <c:layout>
                <c:manualLayout>
                  <c:x val="-1.726793525809274E-2"/>
                  <c:y val="3.37933799941674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763-4930-B5DF-7C046EB888D3}"/>
                </c:ext>
              </c:extLst>
            </c:dLbl>
            <c:dLbl>
              <c:idx val="1"/>
              <c:layout>
                <c:manualLayout>
                  <c:x val="9.5346675415573061E-3"/>
                  <c:y val="-1.512831729367162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763-4930-B5DF-7C046EB888D3}"/>
                </c:ext>
              </c:extLst>
            </c:dLbl>
            <c:dLbl>
              <c:idx val="2"/>
              <c:layout>
                <c:manualLayout>
                  <c:x val="-1.3999343832020998E-2"/>
                  <c:y val="-2.147200349956255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763-4930-B5DF-7C046EB888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 b="1">
                    <a:latin typeface="BNPP San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'[Financieras- Noviembre 2017.XLS.xlsx]Gráficos'!$H$29:$J$29</c:f>
              <c:strCache>
                <c:ptCount val="3"/>
                <c:pt idx="0">
                  <c:v>PYME</c:v>
                </c:pt>
                <c:pt idx="1">
                  <c:v>Consumo</c:v>
                </c:pt>
                <c:pt idx="2">
                  <c:v>Hipotecario</c:v>
                </c:pt>
              </c:strCache>
            </c:strRef>
          </c:cat>
          <c:val>
            <c:numRef>
              <c:f>'[Financieras- Noviembre 2017.XLS.xlsx]Gráficos'!$H$53:$J$53</c:f>
              <c:numCache>
                <c:formatCode>0%</c:formatCode>
                <c:ptCount val="3"/>
                <c:pt idx="0">
                  <c:v>0.69275570248828255</c:v>
                </c:pt>
                <c:pt idx="1">
                  <c:v>0.2536504802689778</c:v>
                </c:pt>
                <c:pt idx="2">
                  <c:v>5.3593817242739698E-2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763-4930-B5DF-7C046EB888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ayout>
        <c:manualLayout>
          <c:xMode val="edge"/>
          <c:yMode val="edge"/>
          <c:x val="0.72377843394575681"/>
          <c:y val="0.30960921551472731"/>
          <c:w val="0.19844378827646542"/>
          <c:h val="0.42244787109944593"/>
        </c:manualLayout>
      </c:layout>
      <c:overlay val="0"/>
      <c:txPr>
        <a:bodyPr/>
        <a:lstStyle/>
        <a:p>
          <a:pPr rtl="0">
            <a:defRPr sz="1050">
              <a:latin typeface="BNPP Sans"/>
            </a:defRPr>
          </a:pPr>
          <a:endParaRPr lang="es-E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265213995837899E-2"/>
          <c:y val="2.8535353535353501E-2"/>
          <c:w val="0.85512565286674502"/>
          <c:h val="0.93939393939393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2000</c:v>
                </c:pt>
              </c:strCache>
            </c:strRef>
          </c:tx>
          <c:spPr>
            <a:solidFill>
              <a:schemeClr val="accent2"/>
            </a:solidFill>
            <a:ln w="16892">
              <a:noFill/>
            </a:ln>
          </c:spPr>
          <c:dPt>
            <c:idx val="0"/>
            <c:bubble3D val="0"/>
            <c:spPr>
              <a:solidFill>
                <a:srgbClr val="F0F050"/>
              </a:solidFill>
              <a:ln w="16892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135-4604-993E-A4B1873657D1}"/>
              </c:ext>
            </c:extLst>
          </c:dPt>
          <c:dPt>
            <c:idx val="1"/>
            <c:bubble3D val="0"/>
            <c:spPr>
              <a:solidFill>
                <a:srgbClr val="DCDC1E"/>
              </a:solidFill>
              <a:ln w="16892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135-4604-993E-A4B1873657D1}"/>
              </c:ext>
            </c:extLst>
          </c:dPt>
          <c:dPt>
            <c:idx val="2"/>
            <c:bubble3D val="0"/>
            <c:spPr>
              <a:solidFill>
                <a:srgbClr val="E6A01E"/>
              </a:solidFill>
              <a:ln w="16892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135-4604-993E-A4B1873657D1}"/>
              </c:ext>
            </c:extLst>
          </c:dPt>
          <c:dPt>
            <c:idx val="3"/>
            <c:bubble3D val="0"/>
            <c:spPr>
              <a:solidFill>
                <a:srgbClr val="DC7D32"/>
              </a:solidFill>
              <a:ln w="16892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135-4604-993E-A4B1873657D1}"/>
              </c:ext>
            </c:extLst>
          </c:dPt>
          <c:dLbls>
            <c:dLbl>
              <c:idx val="0"/>
              <c:layout>
                <c:manualLayout>
                  <c:x val="1.13171092843633E-3"/>
                  <c:y val="-2.8939393939393901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135-4604-993E-A4B1873657D1}"/>
                </c:ext>
              </c:extLst>
            </c:dLbl>
            <c:dLbl>
              <c:idx val="1"/>
              <c:layout>
                <c:manualLayout>
                  <c:x val="-1.52133187073125E-2"/>
                  <c:y val="7.6782828282828302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135-4604-993E-A4B1873657D1}"/>
                </c:ext>
              </c:extLst>
            </c:dLbl>
            <c:dLbl>
              <c:idx val="2"/>
              <c:layout>
                <c:manualLayout>
                  <c:x val="5.5569850534707504E-4"/>
                  <c:y val="7.3747474747475304E-3"/>
                </c:manualLayout>
              </c:layout>
              <c:numFmt formatCode="0%" sourceLinked="0"/>
              <c:spPr>
                <a:noFill/>
                <a:ln w="16892">
                  <a:noFill/>
                </a:ln>
              </c:spPr>
              <c:txPr>
                <a:bodyPr/>
                <a:lstStyle/>
                <a:p>
                  <a:pPr>
                    <a:defRPr sz="1463" b="1" i="0" u="none" strike="noStrike" baseline="0">
                      <a:solidFill>
                        <a:srgbClr val="FFFFFF"/>
                      </a:solidFill>
                      <a:latin typeface="Arial Narrow"/>
                      <a:ea typeface="Arial Narrow"/>
                      <a:cs typeface="Arial Narrow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135-4604-993E-A4B1873657D1}"/>
                </c:ext>
              </c:extLst>
            </c:dLbl>
            <c:dLbl>
              <c:idx val="3"/>
              <c:layout>
                <c:manualLayout>
                  <c:x val="1.6928264785151699E-4"/>
                  <c:y val="3.18853535353536E-2"/>
                </c:manualLayout>
              </c:layout>
              <c:numFmt formatCode="0%" sourceLinked="0"/>
              <c:spPr>
                <a:noFill/>
                <a:ln w="16892">
                  <a:noFill/>
                </a:ln>
              </c:spPr>
              <c:txPr>
                <a:bodyPr/>
                <a:lstStyle/>
                <a:p>
                  <a:pPr>
                    <a:defRPr sz="1463" b="1" i="0" u="none" strike="noStrike" baseline="0">
                      <a:solidFill>
                        <a:srgbClr val="FFFFFF"/>
                      </a:solidFill>
                      <a:latin typeface="Arial Narrow"/>
                      <a:ea typeface="Arial Narrow"/>
                      <a:cs typeface="Arial Narrow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135-4604-993E-A4B1873657D1}"/>
                </c:ext>
              </c:extLst>
            </c:dLbl>
            <c:dLbl>
              <c:idx val="4"/>
              <c:delete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135-4604-993E-A4B1873657D1}"/>
                </c:ext>
              </c:extLst>
            </c:dLbl>
            <c:numFmt formatCode="0%" sourceLinked="0"/>
            <c:spPr>
              <a:noFill/>
              <a:ln w="16892">
                <a:noFill/>
              </a:ln>
            </c:spPr>
            <c:txPr>
              <a:bodyPr/>
              <a:lstStyle/>
              <a:p>
                <a:pPr>
                  <a:defRPr sz="1463" b="1" i="0" u="none" strike="noStrike" baseline="0">
                    <a:solidFill>
                      <a:schemeClr val="tx1"/>
                    </a:solidFill>
                    <a:latin typeface="Arial Narrow"/>
                    <a:ea typeface="Arial Narrow"/>
                    <a:cs typeface="Arial Narrow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France</c:v>
                </c:pt>
                <c:pt idx="1">
                  <c:v>Europe hors France</c:v>
                </c:pt>
                <c:pt idx="2">
                  <c:v>Amerique du Nord</c:v>
                </c:pt>
                <c:pt idx="3">
                  <c:v>Reste du Monde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26</c:v>
                </c:pt>
                <c:pt idx="2">
                  <c:v>22</c:v>
                </c:pt>
                <c:pt idx="3">
                  <c:v>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F135-4604-993E-A4B1873657D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16892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1463" b="1" i="0" u="none" strike="noStrike" baseline="0">
          <a:solidFill>
            <a:schemeClr val="tx1"/>
          </a:solidFill>
          <a:latin typeface="Arial Narrow"/>
          <a:ea typeface="Arial Narrow"/>
          <a:cs typeface="Arial Narrow"/>
        </a:defRPr>
      </a:pPr>
      <a:endParaRPr lang="es-E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114155251141499E-2"/>
          <c:y val="5.1401869158878503E-2"/>
          <c:w val="0.954337899543379"/>
          <c:h val="0.76635514018691597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Est</c:v>
                </c:pt>
              </c:strCache>
            </c:strRef>
          </c:tx>
          <c:spPr>
            <a:ln w="29609">
              <a:solidFill>
                <a:srgbClr val="4BC8DC"/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4BC8DC"/>
              </a:solidFill>
              <a:ln>
                <a:solidFill>
                  <a:srgbClr val="4BC8DC"/>
                </a:solidFill>
                <a:prstDash val="solid"/>
              </a:ln>
            </c:spPr>
          </c:marker>
          <c:dPt>
            <c:idx val="0"/>
            <c:bubble3D val="0"/>
            <c:spPr>
              <a:ln w="29609">
                <a:solidFill>
                  <a:srgbClr val="4BC8DC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AC1-4504-9458-87A56F5A7305}"/>
              </c:ext>
            </c:extLst>
          </c:dPt>
          <c:dPt>
            <c:idx val="1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4AC1-4504-9458-87A56F5A7305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4AC1-4504-9458-87A56F5A7305}"/>
              </c:ext>
            </c:extLst>
          </c:dPt>
          <c:dPt>
            <c:idx val="3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4AC1-4504-9458-87A56F5A7305}"/>
              </c:ext>
            </c:extLst>
          </c:dPt>
          <c:dPt>
            <c:idx val="4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4AC1-4504-9458-87A56F5A7305}"/>
              </c:ext>
            </c:extLst>
          </c:dPt>
          <c:dLbls>
            <c:dLbl>
              <c:idx val="3"/>
              <c:layout>
                <c:manualLayout>
                  <c:x val="-7.3018709704647494E-2"/>
                  <c:y val="-0.1429623475884969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AC1-4504-9458-87A56F5A7305}"/>
                </c:ext>
              </c:extLst>
            </c:dLbl>
            <c:spPr>
              <a:noFill/>
              <a:ln w="19739">
                <a:noFill/>
              </a:ln>
            </c:spPr>
            <c:txPr>
              <a:bodyPr/>
              <a:lstStyle/>
              <a:p>
                <a:pPr>
                  <a:defRPr sz="933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Sheet1!$B$2:$F$2</c:f>
              <c:numCache>
                <c:formatCode>0.0%</c:formatCode>
                <c:ptCount val="5"/>
                <c:pt idx="0">
                  <c:v>0.02</c:v>
                </c:pt>
                <c:pt idx="1">
                  <c:v>0.03</c:v>
                </c:pt>
                <c:pt idx="2">
                  <c:v>0.1</c:v>
                </c:pt>
                <c:pt idx="3">
                  <c:v>5.6000000000000001E-2</c:v>
                </c:pt>
                <c:pt idx="4">
                  <c:v>0.06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4AC1-4504-9458-87A56F5A730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Est</c:v>
                </c:pt>
              </c:strCache>
            </c:strRef>
          </c:tx>
          <c:spPr>
            <a:ln w="29609">
              <a:solidFill>
                <a:srgbClr val="6473AF"/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006EB9"/>
              </a:solidFill>
              <a:ln>
                <a:solidFill>
                  <a:srgbClr val="006EB9"/>
                </a:solidFill>
                <a:prstDash val="solid"/>
              </a:ln>
            </c:spPr>
          </c:marker>
          <c:dPt>
            <c:idx val="3"/>
            <c:marker>
              <c:spPr>
                <a:solidFill>
                  <a:srgbClr val="6473AF"/>
                </a:solidFill>
                <a:ln>
                  <a:solidFill>
                    <a:srgbClr val="6473AF"/>
                  </a:solidFill>
                  <a:prstDash val="solid"/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4AC1-4504-9458-87A56F5A7305}"/>
              </c:ext>
            </c:extLst>
          </c:dPt>
          <c:dLbls>
            <c:dLbl>
              <c:idx val="0"/>
              <c:layout>
                <c:manualLayout>
                  <c:x val="-7.5758484310439703E-2"/>
                  <c:y val="-0.1220900985107680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AC1-4504-9458-87A56F5A7305}"/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AC1-4504-9458-87A56F5A7305}"/>
                </c:ext>
              </c:extLst>
            </c:dLbl>
            <c:dLbl>
              <c:idx val="2"/>
              <c:layout>
                <c:manualLayout>
                  <c:x val="-7.3932175288030699E-2"/>
                  <c:y val="7.8844480928484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AC1-4504-9458-87A56F5A7305}"/>
                </c:ext>
              </c:extLst>
            </c:dLbl>
            <c:dLbl>
              <c:idx val="3"/>
              <c:layout>
                <c:manualLayout>
                  <c:x val="-8.4434234818802606E-2"/>
                  <c:y val="5.54801829389708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AC1-4504-9458-87A56F5A7305}"/>
                </c:ext>
              </c:extLst>
            </c:dLbl>
            <c:dLbl>
              <c:idx val="4"/>
              <c:layout>
                <c:manualLayout>
                  <c:x val="-3.3883037076712801E-2"/>
                  <c:y val="6.482597733149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AC1-4504-9458-87A56F5A7305}"/>
                </c:ext>
              </c:extLst>
            </c:dLbl>
            <c:spPr>
              <a:noFill/>
              <a:ln w="19739">
                <a:noFill/>
              </a:ln>
            </c:spPr>
            <c:txPr>
              <a:bodyPr/>
              <a:lstStyle/>
              <a:p>
                <a:pPr>
                  <a:defRPr sz="933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Sheet1!$B$3:$F$3</c:f>
              <c:numCache>
                <c:formatCode>0.00%</c:formatCode>
                <c:ptCount val="5"/>
                <c:pt idx="0">
                  <c:v>0.06</c:v>
                </c:pt>
                <c:pt idx="1">
                  <c:v>0.03</c:v>
                </c:pt>
                <c:pt idx="2">
                  <c:v>0.06</c:v>
                </c:pt>
                <c:pt idx="3">
                  <c:v>0.03</c:v>
                </c:pt>
                <c:pt idx="4">
                  <c:v>0.03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C-4AC1-4504-9458-87A56F5A730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1952128"/>
        <c:axId val="161953664"/>
      </c:lineChart>
      <c:catAx>
        <c:axId val="161952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467">
            <a:solidFill>
              <a:schemeClr val="accent3"/>
            </a:solidFill>
            <a:prstDash val="solid"/>
          </a:ln>
        </c:spPr>
        <c:txPr>
          <a:bodyPr rot="0" vert="horz"/>
          <a:lstStyle/>
          <a:p>
            <a:pPr>
              <a:defRPr sz="699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16195366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61953664"/>
        <c:scaling>
          <c:orientation val="minMax"/>
        </c:scaling>
        <c:delete val="1"/>
        <c:axPos val="l"/>
        <c:numFmt formatCode="0.0%" sourceLinked="1"/>
        <c:majorTickMark val="out"/>
        <c:minorTickMark val="none"/>
        <c:tickLblPos val="nextTo"/>
        <c:crossAx val="161952128"/>
        <c:crosses val="autoZero"/>
        <c:crossBetween val="between"/>
      </c:valAx>
      <c:spPr>
        <a:noFill/>
        <a:ln w="19739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99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s-E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4.8950753193765469E-2"/>
          <c:y val="0.12941616672117803"/>
          <c:w val="0.93574161294142388"/>
          <c:h val="0.7223635684531134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'mcd total'!$AW$224</c:f>
              <c:strCache>
                <c:ptCount val="1"/>
                <c:pt idx="0">
                  <c:v>Seguros generales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cat>
            <c:strRef>
              <c:f>'mcd total'!$AV$225:$AV$236</c:f>
              <c:strCache>
                <c:ptCount val="12"/>
                <c:pt idx="0">
                  <c:v>Rímac </c:v>
                </c:pt>
                <c:pt idx="1">
                  <c:v>Pacífico</c:v>
                </c:pt>
                <c:pt idx="2">
                  <c:v>Mapfre </c:v>
                </c:pt>
                <c:pt idx="3">
                  <c:v>La Positiva</c:v>
                </c:pt>
                <c:pt idx="4">
                  <c:v>Interseguro</c:v>
                </c:pt>
                <c:pt idx="5">
                  <c:v>Sura</c:v>
                </c:pt>
                <c:pt idx="6">
                  <c:v>Cardif</c:v>
                </c:pt>
                <c:pt idx="7">
                  <c:v>Chubb</c:v>
                </c:pt>
                <c:pt idx="8">
                  <c:v>Protecta</c:v>
                </c:pt>
                <c:pt idx="9">
                  <c:v>Vida Cámara</c:v>
                </c:pt>
                <c:pt idx="10">
                  <c:v>Ohio National </c:v>
                </c:pt>
                <c:pt idx="11">
                  <c:v>Otros</c:v>
                </c:pt>
              </c:strCache>
            </c:strRef>
          </c:cat>
          <c:val>
            <c:numRef>
              <c:f>'mcd total'!$AW$225:$AW$236</c:f>
              <c:numCache>
                <c:formatCode>_-* #,##0\ _€_-;\-* #,##0\ _€_-;_-* "-"??\ _€_-;_-@_-</c:formatCode>
                <c:ptCount val="12"/>
                <c:pt idx="0">
                  <c:v>1442299.5</c:v>
                </c:pt>
                <c:pt idx="1">
                  <c:v>825083.14</c:v>
                </c:pt>
                <c:pt idx="2">
                  <c:v>771905.62</c:v>
                </c:pt>
                <c:pt idx="3">
                  <c:v>430121.15</c:v>
                </c:pt>
                <c:pt idx="4">
                  <c:v>27881.87</c:v>
                </c:pt>
                <c:pt idx="5">
                  <c:v>0</c:v>
                </c:pt>
                <c:pt idx="6">
                  <c:v>63638.879999999997</c:v>
                </c:pt>
                <c:pt idx="7">
                  <c:v>90855.38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145402.19999999972</c:v>
                </c:pt>
              </c:numCache>
            </c:numRef>
          </c:val>
        </c:ser>
        <c:ser>
          <c:idx val="1"/>
          <c:order val="1"/>
          <c:tx>
            <c:strRef>
              <c:f>'mcd total'!$AX$224</c:f>
              <c:strCache>
                <c:ptCount val="1"/>
                <c:pt idx="0">
                  <c:v>Seguros de accidentes y enfermedades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'mcd total'!$AV$225:$AV$236</c:f>
              <c:strCache>
                <c:ptCount val="12"/>
                <c:pt idx="0">
                  <c:v>Rímac </c:v>
                </c:pt>
                <c:pt idx="1">
                  <c:v>Pacífico</c:v>
                </c:pt>
                <c:pt idx="2">
                  <c:v>Mapfre </c:v>
                </c:pt>
                <c:pt idx="3">
                  <c:v>La Positiva</c:v>
                </c:pt>
                <c:pt idx="4">
                  <c:v>Interseguro</c:v>
                </c:pt>
                <c:pt idx="5">
                  <c:v>Sura</c:v>
                </c:pt>
                <c:pt idx="6">
                  <c:v>Cardif</c:v>
                </c:pt>
                <c:pt idx="7">
                  <c:v>Chubb</c:v>
                </c:pt>
                <c:pt idx="8">
                  <c:v>Protecta</c:v>
                </c:pt>
                <c:pt idx="9">
                  <c:v>Vida Cámara</c:v>
                </c:pt>
                <c:pt idx="10">
                  <c:v>Ohio National </c:v>
                </c:pt>
                <c:pt idx="11">
                  <c:v>Otros</c:v>
                </c:pt>
              </c:strCache>
            </c:strRef>
          </c:cat>
          <c:val>
            <c:numRef>
              <c:f>'mcd total'!$AX$225:$AX$236</c:f>
              <c:numCache>
                <c:formatCode>_-* #,##0\ _€_-;\-* #,##0\ _€_-;_-* "-"??\ _€_-;_-@_-</c:formatCode>
                <c:ptCount val="12"/>
                <c:pt idx="0">
                  <c:v>464631.5</c:v>
                </c:pt>
                <c:pt idx="1">
                  <c:v>488389.52</c:v>
                </c:pt>
                <c:pt idx="2">
                  <c:v>170318.15000000002</c:v>
                </c:pt>
                <c:pt idx="3">
                  <c:v>234468.28</c:v>
                </c:pt>
                <c:pt idx="4">
                  <c:v>43491.37</c:v>
                </c:pt>
                <c:pt idx="5">
                  <c:v>8.25</c:v>
                </c:pt>
                <c:pt idx="6">
                  <c:v>43678.73</c:v>
                </c:pt>
                <c:pt idx="7">
                  <c:v>33244.03</c:v>
                </c:pt>
                <c:pt idx="8">
                  <c:v>18156.78</c:v>
                </c:pt>
                <c:pt idx="9">
                  <c:v>0</c:v>
                </c:pt>
                <c:pt idx="10">
                  <c:v>0</c:v>
                </c:pt>
                <c:pt idx="11">
                  <c:v>5343.3300000000745</c:v>
                </c:pt>
              </c:numCache>
            </c:numRef>
          </c:val>
        </c:ser>
        <c:ser>
          <c:idx val="2"/>
          <c:order val="2"/>
          <c:tx>
            <c:strRef>
              <c:f>'mcd total'!$AY$224</c:f>
              <c:strCache>
                <c:ptCount val="1"/>
                <c:pt idx="0">
                  <c:v>Seguros de Vida</c:v>
                </c:pt>
              </c:strCache>
            </c:strRef>
          </c:tx>
          <c:spPr>
            <a:solidFill>
              <a:srgbClr val="00915A"/>
            </a:solidFill>
          </c:spPr>
          <c:invertIfNegative val="0"/>
          <c:cat>
            <c:strRef>
              <c:f>'mcd total'!$AV$225:$AV$236</c:f>
              <c:strCache>
                <c:ptCount val="12"/>
                <c:pt idx="0">
                  <c:v>Rímac </c:v>
                </c:pt>
                <c:pt idx="1">
                  <c:v>Pacífico</c:v>
                </c:pt>
                <c:pt idx="2">
                  <c:v>Mapfre </c:v>
                </c:pt>
                <c:pt idx="3">
                  <c:v>La Positiva</c:v>
                </c:pt>
                <c:pt idx="4">
                  <c:v>Interseguro</c:v>
                </c:pt>
                <c:pt idx="5">
                  <c:v>Sura</c:v>
                </c:pt>
                <c:pt idx="6">
                  <c:v>Cardif</c:v>
                </c:pt>
                <c:pt idx="7">
                  <c:v>Chubb</c:v>
                </c:pt>
                <c:pt idx="8">
                  <c:v>Protecta</c:v>
                </c:pt>
                <c:pt idx="9">
                  <c:v>Vida Cámara</c:v>
                </c:pt>
                <c:pt idx="10">
                  <c:v>Ohio National </c:v>
                </c:pt>
                <c:pt idx="11">
                  <c:v>Otros</c:v>
                </c:pt>
              </c:strCache>
            </c:strRef>
          </c:cat>
          <c:val>
            <c:numRef>
              <c:f>'mcd total'!$AY$225:$AY$236</c:f>
              <c:numCache>
                <c:formatCode>_-* #,##0\ _€_-;\-* #,##0\ _€_-;_-* "-"??\ _€_-;_-@_-</c:formatCode>
                <c:ptCount val="12"/>
                <c:pt idx="0">
                  <c:v>782242.84</c:v>
                </c:pt>
                <c:pt idx="1">
                  <c:v>1064602.92</c:v>
                </c:pt>
                <c:pt idx="2">
                  <c:v>479840.71</c:v>
                </c:pt>
                <c:pt idx="3">
                  <c:v>0</c:v>
                </c:pt>
                <c:pt idx="4">
                  <c:v>283258.71000000002</c:v>
                </c:pt>
                <c:pt idx="5">
                  <c:v>74295.41</c:v>
                </c:pt>
                <c:pt idx="6">
                  <c:v>100073.31</c:v>
                </c:pt>
                <c:pt idx="7">
                  <c:v>66057.14</c:v>
                </c:pt>
                <c:pt idx="8">
                  <c:v>35733.199999999997</c:v>
                </c:pt>
                <c:pt idx="9">
                  <c:v>0</c:v>
                </c:pt>
                <c:pt idx="10">
                  <c:v>0</c:v>
                </c:pt>
                <c:pt idx="11">
                  <c:v>245431.47999999998</c:v>
                </c:pt>
              </c:numCache>
            </c:numRef>
          </c:val>
        </c:ser>
        <c:ser>
          <c:idx val="3"/>
          <c:order val="3"/>
          <c:tx>
            <c:strRef>
              <c:f>'mcd total'!$AZ$224</c:f>
              <c:strCache>
                <c:ptCount val="1"/>
                <c:pt idx="0">
                  <c:v>Seguros del sistema privado de pensiones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</c:spPr>
          <c:invertIfNegative val="0"/>
          <c:cat>
            <c:strRef>
              <c:f>'mcd total'!$AV$225:$AV$236</c:f>
              <c:strCache>
                <c:ptCount val="12"/>
                <c:pt idx="0">
                  <c:v>Rímac </c:v>
                </c:pt>
                <c:pt idx="1">
                  <c:v>Pacífico</c:v>
                </c:pt>
                <c:pt idx="2">
                  <c:v>Mapfre </c:v>
                </c:pt>
                <c:pt idx="3">
                  <c:v>La Positiva</c:v>
                </c:pt>
                <c:pt idx="4">
                  <c:v>Interseguro</c:v>
                </c:pt>
                <c:pt idx="5">
                  <c:v>Sura</c:v>
                </c:pt>
                <c:pt idx="6">
                  <c:v>Cardif</c:v>
                </c:pt>
                <c:pt idx="7">
                  <c:v>Chubb</c:v>
                </c:pt>
                <c:pt idx="8">
                  <c:v>Protecta</c:v>
                </c:pt>
                <c:pt idx="9">
                  <c:v>Vida Cámara</c:v>
                </c:pt>
                <c:pt idx="10">
                  <c:v>Ohio National </c:v>
                </c:pt>
                <c:pt idx="11">
                  <c:v>Otros</c:v>
                </c:pt>
              </c:strCache>
            </c:strRef>
          </c:cat>
          <c:val>
            <c:numRef>
              <c:f>'mcd total'!$AZ$225:$AZ$236</c:f>
              <c:numCache>
                <c:formatCode>_-* #,##0\ _€_-;\-* #,##0\ _€_-;_-* "-"??\ _€_-;_-@_-</c:formatCode>
                <c:ptCount val="12"/>
                <c:pt idx="0">
                  <c:v>471592.48</c:v>
                </c:pt>
                <c:pt idx="1">
                  <c:v>275196.12</c:v>
                </c:pt>
                <c:pt idx="2">
                  <c:v>0</c:v>
                </c:pt>
                <c:pt idx="3">
                  <c:v>0</c:v>
                </c:pt>
                <c:pt idx="4">
                  <c:v>213228.56</c:v>
                </c:pt>
                <c:pt idx="5">
                  <c:v>207696.32</c:v>
                </c:pt>
                <c:pt idx="6">
                  <c:v>0</c:v>
                </c:pt>
                <c:pt idx="7">
                  <c:v>0</c:v>
                </c:pt>
                <c:pt idx="8">
                  <c:v>105164.86</c:v>
                </c:pt>
                <c:pt idx="9">
                  <c:v>135670.01</c:v>
                </c:pt>
                <c:pt idx="10">
                  <c:v>132572.94</c:v>
                </c:pt>
                <c:pt idx="11">
                  <c:v>254031.14999999991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8654208"/>
        <c:axId val="178672384"/>
      </c:barChart>
      <c:barChart>
        <c:barDir val="col"/>
        <c:grouping val="stacked"/>
        <c:varyColors val="0"/>
        <c:ser>
          <c:idx val="4"/>
          <c:order val="4"/>
          <c:spPr>
            <a:noFill/>
          </c:spPr>
          <c:invertIfNegative val="0"/>
          <c:dLbls>
            <c:dLbl>
              <c:idx val="0"/>
              <c:layout>
                <c:manualLayout>
                  <c:x val="0"/>
                  <c:y val="-0.3699764683403977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"/>
                  <c:y val="-0.3133930105597244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"/>
                  <c:y val="-0.1863386343145600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"/>
                  <c:y val="-0.1081713306500032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0"/>
                  <c:y val="-9.818944876739084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0"/>
                  <c:y val="-6.868995595526132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0"/>
                  <c:y val="-6.099091705803171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0"/>
                  <c:y val="-5.921227653382037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0"/>
                  <c:y val="-5.600262981388958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-8.92053816536287E-8"/>
                  <c:y val="-4.9376679707376817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layout>
                <c:manualLayout>
                  <c:x val="0"/>
                  <c:y val="-5.3269985159198611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layout>
                <c:manualLayout>
                  <c:x val="0"/>
                  <c:y val="-0.1066872505110026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" sourceLinked="0"/>
            <c:txPr>
              <a:bodyPr/>
              <a:lstStyle/>
              <a:p>
                <a:pPr>
                  <a:defRPr sz="900">
                    <a:latin typeface="BNPP Sans" pitchFamily="50" charset="0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'mcd total'!$AV$225:$AV$236</c:f>
              <c:strCache>
                <c:ptCount val="12"/>
                <c:pt idx="0">
                  <c:v>Rímac </c:v>
                </c:pt>
                <c:pt idx="1">
                  <c:v>Pacífico</c:v>
                </c:pt>
                <c:pt idx="2">
                  <c:v>Mapfre </c:v>
                </c:pt>
                <c:pt idx="3">
                  <c:v>La Positiva</c:v>
                </c:pt>
                <c:pt idx="4">
                  <c:v>Interseguro</c:v>
                </c:pt>
                <c:pt idx="5">
                  <c:v>Sura</c:v>
                </c:pt>
                <c:pt idx="6">
                  <c:v>Cardif</c:v>
                </c:pt>
                <c:pt idx="7">
                  <c:v>Chubb</c:v>
                </c:pt>
                <c:pt idx="8">
                  <c:v>Protecta</c:v>
                </c:pt>
                <c:pt idx="9">
                  <c:v>Vida Cámara</c:v>
                </c:pt>
                <c:pt idx="10">
                  <c:v>Ohio National </c:v>
                </c:pt>
                <c:pt idx="11">
                  <c:v>Otros</c:v>
                </c:pt>
              </c:strCache>
            </c:strRef>
          </c:cat>
          <c:val>
            <c:numRef>
              <c:f>'mcd total'!$BA$225:$BA$236</c:f>
              <c:numCache>
                <c:formatCode>_-* #,##0\ _€_-;\-* #,##0\ _€_-;_-* "-"??\ _€_-;_-@_-</c:formatCode>
                <c:ptCount val="12"/>
                <c:pt idx="0">
                  <c:v>3160766.32</c:v>
                </c:pt>
                <c:pt idx="1">
                  <c:v>2653271.7000000002</c:v>
                </c:pt>
                <c:pt idx="2">
                  <c:v>1422064.48</c:v>
                </c:pt>
                <c:pt idx="3">
                  <c:v>664589.43000000005</c:v>
                </c:pt>
                <c:pt idx="4">
                  <c:v>567860.51</c:v>
                </c:pt>
                <c:pt idx="5">
                  <c:v>281999.98</c:v>
                </c:pt>
                <c:pt idx="6">
                  <c:v>207390.91999999998</c:v>
                </c:pt>
                <c:pt idx="7">
                  <c:v>190156.55</c:v>
                </c:pt>
                <c:pt idx="8">
                  <c:v>159054.84</c:v>
                </c:pt>
                <c:pt idx="9">
                  <c:v>135670.01</c:v>
                </c:pt>
                <c:pt idx="10">
                  <c:v>132572.94</c:v>
                </c:pt>
                <c:pt idx="11">
                  <c:v>650208.15999999968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8688384"/>
        <c:axId val="178674304"/>
      </c:barChart>
      <c:catAx>
        <c:axId val="17865420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es-ES"/>
          </a:p>
        </c:txPr>
        <c:crossAx val="178672384"/>
        <c:crosses val="autoZero"/>
        <c:auto val="1"/>
        <c:lblAlgn val="ctr"/>
        <c:lblOffset val="100"/>
        <c:noMultiLvlLbl val="0"/>
      </c:catAx>
      <c:valAx>
        <c:axId val="17867238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s-ES"/>
          </a:p>
        </c:txPr>
        <c:crossAx val="178654208"/>
        <c:crosses val="autoZero"/>
        <c:crossBetween val="between"/>
        <c:dispUnits>
          <c:builtInUnit val="thousands"/>
        </c:dispUnits>
      </c:valAx>
      <c:valAx>
        <c:axId val="178674304"/>
        <c:scaling>
          <c:orientation val="minMax"/>
        </c:scaling>
        <c:delete val="1"/>
        <c:axPos val="r"/>
        <c:numFmt formatCode="_-* #,##0\ _€_-;\-* #,##0\ _€_-;_-* &quot;-&quot;??\ _€_-;_-@_-" sourceLinked="1"/>
        <c:majorTickMark val="out"/>
        <c:minorTickMark val="none"/>
        <c:tickLblPos val="nextTo"/>
        <c:crossAx val="178688384"/>
        <c:crosses val="max"/>
        <c:crossBetween val="between"/>
      </c:valAx>
      <c:catAx>
        <c:axId val="178688384"/>
        <c:scaling>
          <c:orientation val="minMax"/>
        </c:scaling>
        <c:delete val="1"/>
        <c:axPos val="b"/>
        <c:majorTickMark val="out"/>
        <c:minorTickMark val="none"/>
        <c:tickLblPos val="nextTo"/>
        <c:crossAx val="178674304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79479453258339"/>
          <c:y val="0.13344488087433773"/>
          <c:w val="0.87205205467416613"/>
          <c:h val="0.85920670367000096"/>
        </c:manualLayout>
      </c:layout>
      <c:pie3DChart>
        <c:varyColors val="1"/>
        <c:ser>
          <c:idx val="0"/>
          <c:order val="0"/>
          <c:explosion val="16"/>
          <c:dLbls>
            <c:dLbl>
              <c:idx val="0"/>
              <c:layout>
                <c:manualLayout>
                  <c:x val="-6.4048357591664676E-2"/>
                  <c:y val="-8.7548775702210882E-2"/>
                </c:manualLayout>
              </c:layout>
              <c:tx>
                <c:rich>
                  <a:bodyPr/>
                  <a:lstStyle/>
                  <a:p>
                    <a:r>
                      <a:rPr lang="en-US" sz="800"/>
                      <a:t>BCP</a:t>
                    </a:r>
                  </a:p>
                  <a:p>
                    <a:r>
                      <a:rPr lang="en-US" sz="800"/>
                      <a:t> 34%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2.7785254115962776E-2"/>
                  <c:y val="-3.0508800272911828E-2"/>
                </c:manualLayout>
              </c:layout>
              <c:tx>
                <c:rich>
                  <a:bodyPr/>
                  <a:lstStyle/>
                  <a:p>
                    <a:r>
                      <a:rPr lang="en-US" sz="800"/>
                      <a:t>BBVA</a:t>
                    </a:r>
                  </a:p>
                  <a:p>
                    <a:r>
                      <a:rPr lang="en-US" sz="800"/>
                      <a:t> 22%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3.7821999522786934E-2"/>
                  <c:y val="6.0631119397305318E-2"/>
                </c:manualLayout>
              </c:layout>
              <c:tx>
                <c:rich>
                  <a:bodyPr/>
                  <a:lstStyle/>
                  <a:p>
                    <a:r>
                      <a:rPr lang="en-US" sz="800"/>
                      <a:t>Scotiabank 18%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sz="800" dirty="0"/>
                      <a:t>Interbank</a:t>
                    </a:r>
                  </a:p>
                  <a:p>
                    <a:r>
                      <a:rPr lang="en-US" sz="800" dirty="0"/>
                      <a:t> 12%</a:t>
                    </a:r>
                    <a:endParaRPr lang="en-US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1.6184840531297224E-2"/>
                  <c:y val="-1.0819852824092242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Otros (8) 15%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latin typeface="BNPP Sans" pitchFamily="50" charset="0"/>
                  </a:defRPr>
                </a:pPr>
                <a:endParaRPr lang="es-E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'Cons.Nov 2017'!$A$92:$A$96</c:f>
              <c:strCache>
                <c:ptCount val="5"/>
                <c:pt idx="0">
                  <c:v>B. de Crédito del Perú </c:v>
                </c:pt>
                <c:pt idx="1">
                  <c:v>B. Continental</c:v>
                </c:pt>
                <c:pt idx="2">
                  <c:v>Scotiabank Perú</c:v>
                </c:pt>
                <c:pt idx="3">
                  <c:v>Interbank</c:v>
                </c:pt>
                <c:pt idx="4">
                  <c:v>Otros (10)</c:v>
                </c:pt>
              </c:strCache>
            </c:strRef>
          </c:cat>
          <c:val>
            <c:numRef>
              <c:f>'Cons.Nov 2017'!$C$92:$C$96</c:f>
              <c:numCache>
                <c:formatCode>0%</c:formatCode>
                <c:ptCount val="5"/>
                <c:pt idx="0">
                  <c:v>0.32228719206936318</c:v>
                </c:pt>
                <c:pt idx="1">
                  <c:v>0.20830164555809644</c:v>
                </c:pt>
                <c:pt idx="2">
                  <c:v>0.17047543539727264</c:v>
                </c:pt>
                <c:pt idx="3">
                  <c:v>0.11215160678314914</c:v>
                </c:pt>
                <c:pt idx="4">
                  <c:v>0.1867841201921186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0790-44BD-818D-6D9E5ED711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5.7151179012659904E-2"/>
          <c:y val="0.13869922231394186"/>
          <c:w val="0.77970228155378818"/>
          <c:h val="0.74474779510796363"/>
        </c:manualLayout>
      </c:layout>
      <c:pie3DChart>
        <c:varyColors val="1"/>
        <c:ser>
          <c:idx val="0"/>
          <c:order val="0"/>
          <c:explosion val="25"/>
          <c:dLbls>
            <c:dLbl>
              <c:idx val="0"/>
              <c:layout>
                <c:manualLayout>
                  <c:x val="-1.1553158594901598E-2"/>
                  <c:y val="-2.8237095363079613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C. Arequipa 14%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E32-4D52-A3D1-99644972ECB7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/>
                      <a:t>Crediscotia  13%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E32-4D52-A3D1-99644972ECB7}"/>
                </c:ext>
              </c:extLst>
            </c:dLbl>
            <c:dLbl>
              <c:idx val="2"/>
              <c:layout>
                <c:manualLayout>
                  <c:x val="1.2887233170907177E-2"/>
                  <c:y val="-7.8687741739426831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C. Piura</a:t>
                    </a:r>
                  </a:p>
                  <a:p>
                    <a:r>
                      <a:rPr lang="en-US"/>
                      <a:t> 11%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E32-4D52-A3D1-99644972ECB7}"/>
                </c:ext>
              </c:extLst>
            </c:dLbl>
            <c:dLbl>
              <c:idx val="3"/>
              <c:layout>
                <c:manualLayout>
                  <c:x val="-1.0209523057129313E-2"/>
                  <c:y val="-2.001322188232524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C. Huancayo 10%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E32-4D52-A3D1-99644972ECB7}"/>
                </c:ext>
              </c:extLst>
            </c:dLbl>
            <c:dLbl>
              <c:idx val="4"/>
              <c:layout>
                <c:manualLayout>
                  <c:x val="-6.5333367750358876E-2"/>
                  <c:y val="-1.535105859355979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C. Sullana 10%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E32-4D52-A3D1-99644972ECB7}"/>
                </c:ext>
              </c:extLst>
            </c:dLbl>
            <c:dLbl>
              <c:idx val="5"/>
              <c:layout>
                <c:manualLayout>
                  <c:x val="3.4010405043981631E-2"/>
                  <c:y val="-0.20276339001028409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Otros (16) 42%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E32-4D52-A3D1-99644972ECB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latin typeface="BNPP Sans" pitchFamily="50" charset="0"/>
                  </a:defRPr>
                </a:pPr>
                <a:endParaRPr lang="es-E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'[Financieras- Noviembre 2017.XLS]Gráficos'!$G$55:$G$60</c:f>
              <c:strCache>
                <c:ptCount val="6"/>
                <c:pt idx="0">
                  <c:v>C. Arequipa</c:v>
                </c:pt>
                <c:pt idx="1">
                  <c:v>Crediscotia </c:v>
                </c:pt>
                <c:pt idx="2">
                  <c:v>C. Piura</c:v>
                </c:pt>
                <c:pt idx="3">
                  <c:v>C. Huancayo</c:v>
                </c:pt>
                <c:pt idx="4">
                  <c:v>C. Sullana</c:v>
                </c:pt>
                <c:pt idx="5">
                  <c:v>Otros (16)</c:v>
                </c:pt>
              </c:strCache>
            </c:strRef>
          </c:cat>
          <c:val>
            <c:numRef>
              <c:f>'[Financieras- Noviembre 2017.XLS]Gráficos'!$I$55:$I$60</c:f>
              <c:numCache>
                <c:formatCode>0%</c:formatCode>
                <c:ptCount val="6"/>
                <c:pt idx="0">
                  <c:v>0.14312316774085623</c:v>
                </c:pt>
                <c:pt idx="1">
                  <c:v>0.13189873306110908</c:v>
                </c:pt>
                <c:pt idx="2">
                  <c:v>0.10759849039046872</c:v>
                </c:pt>
                <c:pt idx="3">
                  <c:v>0.10435016556286865</c:v>
                </c:pt>
                <c:pt idx="4">
                  <c:v>9.5122736062301261E-2</c:v>
                </c:pt>
                <c:pt idx="5">
                  <c:v>0.41790670718239614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AE32-4D52-A3D1-99644972EC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3493783371032339"/>
          <c:y val="0.16123202526317665"/>
          <c:w val="0.72595333450850985"/>
          <c:h val="0.67941554406914417"/>
        </c:manualLayout>
      </c:layout>
      <c:pie3DChart>
        <c:varyColors val="1"/>
        <c:ser>
          <c:idx val="0"/>
          <c:order val="0"/>
          <c:explosion val="25"/>
          <c:dLbls>
            <c:dLbl>
              <c:idx val="0"/>
              <c:layout>
                <c:manualLayout>
                  <c:x val="-8.4898744835710194E-2"/>
                  <c:y val="-0.14990138158082972"/>
                </c:manualLayout>
              </c:layout>
              <c:tx>
                <c:rich>
                  <a:bodyPr/>
                  <a:lstStyle/>
                  <a:p>
                    <a:r>
                      <a:rPr lang="en-US" sz="800">
                        <a:latin typeface="BNPP Sans" pitchFamily="50" charset="0"/>
                      </a:rPr>
                      <a:t>Falabella </a:t>
                    </a:r>
                  </a:p>
                  <a:p>
                    <a:r>
                      <a:rPr lang="en-US" sz="800">
                        <a:latin typeface="BNPP Sans" pitchFamily="50" charset="0"/>
                      </a:rPr>
                      <a:t>41%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447-47B4-A271-325ECE4F9DE2}"/>
                </c:ext>
              </c:extLst>
            </c:dLbl>
            <c:dLbl>
              <c:idx val="1"/>
              <c:layout>
                <c:manualLayout>
                  <c:x val="0.21945075446884116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 sz="800">
                        <a:latin typeface="BNPP Sans" pitchFamily="50" charset="0"/>
                      </a:rPr>
                      <a:t>Ripley </a:t>
                    </a:r>
                  </a:p>
                  <a:p>
                    <a:r>
                      <a:rPr lang="en-US" sz="800">
                        <a:latin typeface="BNPP Sans" pitchFamily="50" charset="0"/>
                      </a:rPr>
                      <a:t>21%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447-47B4-A271-325ECE4F9DE2}"/>
                </c:ext>
              </c:extLst>
            </c:dLbl>
            <c:dLbl>
              <c:idx val="2"/>
              <c:layout>
                <c:manualLayout>
                  <c:x val="-1.2120532344454675E-2"/>
                  <c:y val="-7.1706250940266919E-2"/>
                </c:manualLayout>
              </c:layout>
              <c:tx>
                <c:rich>
                  <a:bodyPr/>
                  <a:lstStyle/>
                  <a:p>
                    <a:r>
                      <a:rPr lang="en-US" sz="800">
                        <a:latin typeface="BNPP Sans" pitchFamily="50" charset="0"/>
                      </a:rPr>
                      <a:t>InRetail</a:t>
                    </a:r>
                  </a:p>
                  <a:p>
                    <a:r>
                      <a:rPr lang="en-US" sz="800">
                        <a:latin typeface="BNPP Sans" pitchFamily="50" charset="0"/>
                      </a:rPr>
                      <a:t> (F.Oh!) </a:t>
                    </a:r>
                  </a:p>
                  <a:p>
                    <a:r>
                      <a:rPr lang="en-US" sz="800">
                        <a:latin typeface="BNPP Sans" pitchFamily="50" charset="0"/>
                      </a:rPr>
                      <a:t>11%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447-47B4-A271-325ECE4F9DE2}"/>
                </c:ext>
              </c:extLst>
            </c:dLbl>
            <c:dLbl>
              <c:idx val="3"/>
              <c:layout>
                <c:manualLayout>
                  <c:x val="1.2138871819297167E-2"/>
                  <c:y val="-1.0523143717079122E-2"/>
                </c:manualLayout>
              </c:layout>
              <c:tx>
                <c:rich>
                  <a:bodyPr/>
                  <a:lstStyle/>
                  <a:p>
                    <a:r>
                      <a:rPr lang="en-US" sz="800" dirty="0" err="1" smtClean="0">
                        <a:latin typeface="BNPP Sans" pitchFamily="50" charset="0"/>
                      </a:rPr>
                      <a:t>Cencosud</a:t>
                    </a:r>
                    <a:endParaRPr lang="en-US" sz="800" dirty="0">
                      <a:latin typeface="BNPP Sans" pitchFamily="50" charset="0"/>
                    </a:endParaRPr>
                  </a:p>
                  <a:p>
                    <a:r>
                      <a:rPr lang="en-US" sz="800" dirty="0">
                        <a:latin typeface="BNPP Sans" pitchFamily="50" charset="0"/>
                      </a:rPr>
                      <a:t> 9%</a:t>
                    </a:r>
                    <a:endParaRPr lang="en-US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447-47B4-A271-325ECE4F9DE2}"/>
                </c:ext>
              </c:extLst>
            </c:dLbl>
            <c:dLbl>
              <c:idx val="4"/>
              <c:layout>
                <c:manualLayout>
                  <c:x val="1.89183643527388E-2"/>
                  <c:y val="-3.143514027627925E-2"/>
                </c:manualLayout>
              </c:layout>
              <c:tx>
                <c:rich>
                  <a:bodyPr/>
                  <a:lstStyle/>
                  <a:p>
                    <a:r>
                      <a:rPr lang="en-US" sz="800" dirty="0" err="1" smtClean="0">
                        <a:latin typeface="BNPP Sans" pitchFamily="50" charset="0"/>
                      </a:rPr>
                      <a:t>Carsa</a:t>
                    </a:r>
                    <a:r>
                      <a:rPr lang="en-US" sz="800" dirty="0" smtClean="0">
                        <a:latin typeface="BNPP Sans" pitchFamily="50" charset="0"/>
                      </a:rPr>
                      <a:t> </a:t>
                    </a:r>
                    <a:endParaRPr lang="en-US" sz="800" dirty="0">
                      <a:latin typeface="BNPP Sans" pitchFamily="50" charset="0"/>
                    </a:endParaRPr>
                  </a:p>
                  <a:p>
                    <a:r>
                      <a:rPr lang="en-US" sz="800" dirty="0">
                        <a:latin typeface="BNPP Sans" pitchFamily="50" charset="0"/>
                      </a:rPr>
                      <a:t>7%</a:t>
                    </a:r>
                    <a:endParaRPr lang="en-US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447-47B4-A271-325ECE4F9DE2}"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r>
                      <a:rPr lang="en-US" sz="800">
                        <a:latin typeface="BNPP Sans" pitchFamily="50" charset="0"/>
                      </a:rPr>
                      <a:t>EFE</a:t>
                    </a:r>
                  </a:p>
                  <a:p>
                    <a:r>
                      <a:rPr lang="en-US" sz="800">
                        <a:latin typeface="BNPP Sans" pitchFamily="50" charset="0"/>
                      </a:rPr>
                      <a:t> 6%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447-47B4-A271-325ECE4F9DE2}"/>
                </c:ext>
              </c:extLst>
            </c:dLbl>
            <c:dLbl>
              <c:idx val="6"/>
              <c:layout>
                <c:manualLayout>
                  <c:x val="3.3793671871179279E-2"/>
                  <c:y val="-2.0277460638006258E-3"/>
                </c:manualLayout>
              </c:layout>
              <c:tx>
                <c:rich>
                  <a:bodyPr/>
                  <a:lstStyle/>
                  <a:p>
                    <a:r>
                      <a:rPr lang="en-US" sz="800">
                        <a:latin typeface="BNPP Sans" pitchFamily="50" charset="0"/>
                      </a:rPr>
                      <a:t>Electra</a:t>
                    </a:r>
                  </a:p>
                  <a:p>
                    <a:r>
                      <a:rPr lang="en-US" sz="800">
                        <a:latin typeface="BNPP Sans" pitchFamily="50" charset="0"/>
                      </a:rPr>
                      <a:t> 5%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447-47B4-A271-325ECE4F9DE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latin typeface="BNPP Sans" pitchFamily="50" charset="0"/>
                  </a:defRPr>
                </a:pPr>
                <a:endParaRPr lang="es-E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Créditos!$A$29:$A$35</c:f>
              <c:strCache>
                <c:ptCount val="7"/>
                <c:pt idx="0">
                  <c:v>Falabella </c:v>
                </c:pt>
                <c:pt idx="1">
                  <c:v>Ripley</c:v>
                </c:pt>
                <c:pt idx="2">
                  <c:v>InRetail </c:v>
                </c:pt>
                <c:pt idx="3">
                  <c:v>Cencosud</c:v>
                </c:pt>
                <c:pt idx="4">
                  <c:v>EFE</c:v>
                </c:pt>
                <c:pt idx="5">
                  <c:v>Carsa</c:v>
                </c:pt>
                <c:pt idx="6">
                  <c:v>Electra</c:v>
                </c:pt>
              </c:strCache>
            </c:strRef>
          </c:cat>
          <c:val>
            <c:numRef>
              <c:f>Créditos!$C$29:$C$35</c:f>
              <c:numCache>
                <c:formatCode>0%</c:formatCode>
                <c:ptCount val="7"/>
                <c:pt idx="0">
                  <c:v>0.42371019925375975</c:v>
                </c:pt>
                <c:pt idx="1">
                  <c:v>0.21987240860178134</c:v>
                </c:pt>
                <c:pt idx="2">
                  <c:v>0.11612921159052593</c:v>
                </c:pt>
                <c:pt idx="3">
                  <c:v>6.9625490128168363E-2</c:v>
                </c:pt>
                <c:pt idx="4">
                  <c:v>6.3469417819587148E-2</c:v>
                </c:pt>
                <c:pt idx="5">
                  <c:v>6.0302770057192326E-2</c:v>
                </c:pt>
                <c:pt idx="6">
                  <c:v>4.6890502548985233E-2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9447-47B4-A271-325ECE4F9D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plotVisOnly val="1"/>
    <c:dispBlanksAs val="gap"/>
    <c:showDLblsOverMax val="0"/>
  </c:chart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[Industrias 2017.xlsx]Hoja2!Tabla dinámica1</c:name>
    <c:fmtId val="-1"/>
  </c:pivotSource>
  <c:chart>
    <c:autoTitleDeleted val="1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  <c:dLbl>
          <c:idx val="0"/>
          <c:numFmt formatCode="#,##0" sourceLinked="0"/>
          <c:spPr/>
          <c:txPr>
            <a:bodyPr/>
            <a:lstStyle/>
            <a:p>
              <a:pPr>
                <a:defRPr/>
              </a:pPr>
              <a:endParaRPr lang="es-E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  <c:dLbl>
          <c:idx val="0"/>
          <c:numFmt formatCode="#,##0" sourceLinked="0"/>
          <c:spPr/>
          <c:txPr>
            <a:bodyPr/>
            <a:lstStyle/>
            <a:p>
              <a:pPr>
                <a:defRPr/>
              </a:pPr>
              <a:endParaRPr lang="es-E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0"/>
        <c:marker>
          <c:symbol val="none"/>
        </c:marker>
        <c:dLbl>
          <c:idx val="0"/>
          <c:numFmt formatCode="#,##0" sourceLinked="0"/>
          <c:spPr/>
          <c:txPr>
            <a:bodyPr/>
            <a:lstStyle/>
            <a:p>
              <a:pPr>
                <a:defRPr/>
              </a:pPr>
              <a:endParaRPr lang="es-E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</c:pivotFmts>
    <c:plotArea>
      <c:layout/>
      <c:pieChart>
        <c:varyColors val="1"/>
        <c:ser>
          <c:idx val="0"/>
          <c:order val="0"/>
          <c:tx>
            <c:strRef>
              <c:f>Hoja2!$B$3:$B$4</c:f>
              <c:strCache>
                <c:ptCount val="1"/>
                <c:pt idx="0">
                  <c:v>Grupo Falabella</c:v>
                </c:pt>
              </c:strCache>
            </c:strRef>
          </c:tx>
          <c:dPt>
            <c:idx val="0"/>
            <c:bubble3D val="0"/>
            <c:explosion val="12"/>
          </c:dPt>
          <c:dPt>
            <c:idx val="1"/>
            <c:bubble3D val="0"/>
            <c:explosion val="6"/>
          </c:dPt>
          <c:dPt>
            <c:idx val="2"/>
            <c:bubble3D val="0"/>
            <c:explosion val="13"/>
          </c:dPt>
          <c:dPt>
            <c:idx val="3"/>
            <c:bubble3D val="0"/>
            <c:explosion val="13"/>
          </c:dPt>
          <c:dPt>
            <c:idx val="4"/>
            <c:bubble3D val="0"/>
            <c:spPr>
              <a:solidFill>
                <a:srgbClr val="000099"/>
              </a:solidFill>
            </c:spPr>
          </c:dPt>
          <c:dPt>
            <c:idx val="5"/>
            <c:bubble3D val="0"/>
            <c:spPr>
              <a:solidFill>
                <a:srgbClr val="0033CC"/>
              </a:solidFill>
            </c:spPr>
          </c:dPt>
          <c:dPt>
            <c:idx val="6"/>
            <c:bubble3D val="0"/>
            <c:spPr>
              <a:solidFill>
                <a:srgbClr val="0070C0"/>
              </a:solidFill>
            </c:spPr>
          </c:dPt>
          <c:dLbls>
            <c:dLbl>
              <c:idx val="0"/>
              <c:layout>
                <c:manualLayout>
                  <c:x val="1.5607639845014398E-2"/>
                  <c:y val="4.7975061527338797E-2"/>
                </c:manualLayout>
              </c:layout>
              <c:tx>
                <c:rich>
                  <a:bodyPr/>
                  <a:lstStyle/>
                  <a:p>
                    <a:pPr>
                      <a:defRPr sz="800">
                        <a:solidFill>
                          <a:schemeClr val="tx1"/>
                        </a:solidFill>
                        <a:latin typeface="BNPP Sans" pitchFamily="50" charset="0"/>
                      </a:defRPr>
                    </a:pP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numFmt formatCode="#,##0" sourceLinked="0"/>
              <c:spPr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4.2651596845570454E-2"/>
                  <c:y val="7.31880034671004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21048799856455336"/>
                  <c:y val="-2.89151387781723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4.1732413557864688E-2"/>
                  <c:y val="2.92803369866468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1.7948057439184494E-2"/>
                  <c:y val="1.98159971651489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4.0868658408110985E-2"/>
                  <c:y val="2.67559043705666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2.5795402662327164E-2"/>
                  <c:y val="-8.059467963272467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2.1535963445853637E-2"/>
                  <c:y val="-1.1998473014990811E-2"/>
                </c:manualLayout>
              </c:layout>
              <c:tx>
                <c:rich>
                  <a:bodyPr/>
                  <a:lstStyle/>
                  <a:p>
                    <a:r>
                      <a:rPr lang="en-US" sz="800" dirty="0" smtClean="0">
                        <a:latin typeface="BNPP Sans" pitchFamily="50" charset="0"/>
                      </a:rPr>
                      <a:t>&lt;1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" sourceLinked="0"/>
            <c:txPr>
              <a:bodyPr/>
              <a:lstStyle/>
              <a:p>
                <a:pPr>
                  <a:defRPr sz="800">
                    <a:latin typeface="BNPP Sans" pitchFamily="50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Hoja2!$A$5:$A$13</c:f>
              <c:strCache>
                <c:ptCount val="8"/>
                <c:pt idx="0">
                  <c:v>CPI</c:v>
                </c:pt>
                <c:pt idx="1">
                  <c:v>EW</c:v>
                </c:pt>
                <c:pt idx="2">
                  <c:v>IP</c:v>
                </c:pt>
                <c:pt idx="3">
                  <c:v>PIP</c:v>
                </c:pt>
                <c:pt idx="4">
                  <c:v>MOTOR</c:v>
                </c:pt>
                <c:pt idx="5">
                  <c:v>HEALTH</c:v>
                </c:pt>
                <c:pt idx="6">
                  <c:v>SOAT</c:v>
                </c:pt>
                <c:pt idx="7">
                  <c:v>HOME</c:v>
                </c:pt>
              </c:strCache>
            </c:strRef>
          </c:cat>
          <c:val>
            <c:numRef>
              <c:f>Hoja2!$B$5:$B$13</c:f>
              <c:numCache>
                <c:formatCode>0.0</c:formatCode>
                <c:ptCount val="8"/>
                <c:pt idx="0">
                  <c:v>61.79</c:v>
                </c:pt>
                <c:pt idx="1">
                  <c:v>18.5</c:v>
                </c:pt>
                <c:pt idx="2">
                  <c:v>58.83</c:v>
                </c:pt>
                <c:pt idx="3">
                  <c:v>21.830000000000002</c:v>
                </c:pt>
                <c:pt idx="4">
                  <c:v>44.400000000000006</c:v>
                </c:pt>
                <c:pt idx="5">
                  <c:v>11.100000000000001</c:v>
                </c:pt>
                <c:pt idx="6">
                  <c:v>7.4</c:v>
                </c:pt>
                <c:pt idx="7">
                  <c:v>1.1100000000000001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[Industrias 2017.xlsx]Hoja2!Tabla dinámica3</c:name>
    <c:fmtId val="-1"/>
  </c:pivotSource>
  <c:chart>
    <c:autoTitleDeleted val="1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18891732790026519"/>
          <c:y val="0.15964855264514921"/>
          <c:w val="0.66943176090530343"/>
          <c:h val="0.79861548941827465"/>
        </c:manualLayout>
      </c:layout>
      <c:pieChart>
        <c:varyColors val="1"/>
        <c:ser>
          <c:idx val="0"/>
          <c:order val="0"/>
          <c:tx>
            <c:strRef>
              <c:f>Hoja2!$Q$3:$Q$4</c:f>
              <c:strCache>
                <c:ptCount val="1"/>
                <c:pt idx="0">
                  <c:v>Intercorp - Financiera Uno</c:v>
                </c:pt>
              </c:strCache>
            </c:strRef>
          </c:tx>
          <c:explosion val="5"/>
          <c:dPt>
            <c:idx val="0"/>
            <c:bubble3D val="0"/>
            <c:explosion val="18"/>
          </c:dPt>
          <c:dPt>
            <c:idx val="1"/>
            <c:bubble3D val="0"/>
            <c:explosion val="11"/>
          </c:dPt>
          <c:dPt>
            <c:idx val="2"/>
            <c:bubble3D val="0"/>
            <c:explosion val="12"/>
          </c:dPt>
          <c:dPt>
            <c:idx val="3"/>
            <c:bubble3D val="0"/>
            <c:explosion val="18"/>
          </c:dPt>
          <c:dPt>
            <c:idx val="4"/>
            <c:bubble3D val="0"/>
            <c:spPr>
              <a:solidFill>
                <a:srgbClr val="0070C0"/>
              </a:solidFill>
            </c:spPr>
          </c:dPt>
          <c:dPt>
            <c:idx val="5"/>
            <c:bubble3D val="0"/>
            <c:spPr>
              <a:solidFill>
                <a:srgbClr val="003399"/>
              </a:solidFill>
            </c:spPr>
          </c:dPt>
          <c:dLbls>
            <c:dLbl>
              <c:idx val="0"/>
              <c:layout>
                <c:manualLayout>
                  <c:x val="-6.8786725846276209E-2"/>
                  <c:y val="-0.499210304773188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1.1136584525538753E-2"/>
                  <c:y val="2.18376923301361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2.5070075519930585E-2"/>
                  <c:y val="3.5694849503928108E-2"/>
                </c:manualLayout>
              </c:layout>
              <c:tx>
                <c:rich>
                  <a:bodyPr/>
                  <a:lstStyle/>
                  <a:p>
                    <a:r>
                      <a:rPr lang="en-US" smtClean="0"/>
                      <a:t>1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1.0280046872972968E-2"/>
                  <c:y val="5.0973417791347767E-3"/>
                </c:manualLayout>
              </c:layout>
              <c:tx>
                <c:rich>
                  <a:bodyPr/>
                  <a:lstStyle/>
                  <a:p>
                    <a:r>
                      <a:rPr lang="en-US" smtClean="0"/>
                      <a:t>1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1.0630424472625886E-2"/>
                  <c:y val="3.152784739994178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1.8246750899072111E-2"/>
                  <c:y val="-1.5230264814730424E-2"/>
                </c:manualLayout>
              </c:layout>
              <c:tx>
                <c:rich>
                  <a:bodyPr/>
                  <a:lstStyle/>
                  <a:p>
                    <a:r>
                      <a:rPr lang="en-US" smtClean="0"/>
                      <a:t>&lt;1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800">
                    <a:latin typeface="BNPP Sans" pitchFamily="50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Hoja2!$P$5:$P$11</c:f>
              <c:strCache>
                <c:ptCount val="6"/>
                <c:pt idx="0">
                  <c:v>CPI</c:v>
                </c:pt>
                <c:pt idx="1">
                  <c:v>EW</c:v>
                </c:pt>
                <c:pt idx="2">
                  <c:v>IP</c:v>
                </c:pt>
                <c:pt idx="3">
                  <c:v>PIP</c:v>
                </c:pt>
                <c:pt idx="4">
                  <c:v>SOAT</c:v>
                </c:pt>
                <c:pt idx="5">
                  <c:v>HEALTH</c:v>
                </c:pt>
              </c:strCache>
            </c:strRef>
          </c:cat>
          <c:val>
            <c:numRef>
              <c:f>Hoja2!$Q$5:$Q$11</c:f>
              <c:numCache>
                <c:formatCode>0</c:formatCode>
                <c:ptCount val="6"/>
                <c:pt idx="0">
                  <c:v>48.1</c:v>
                </c:pt>
                <c:pt idx="1">
                  <c:v>7.4</c:v>
                </c:pt>
                <c:pt idx="2">
                  <c:v>4.4400000000000004</c:v>
                </c:pt>
                <c:pt idx="3">
                  <c:v>4.4400000000000004</c:v>
                </c:pt>
                <c:pt idx="4">
                  <c:v>7.4</c:v>
                </c:pt>
                <c:pt idx="5">
                  <c:v>0.7400000000000001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</c:extLst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0.55961</cdr:x>
      <cdr:y>0.10161</cdr:y>
    </cdr:from>
    <cdr:to>
      <cdr:x>0.56276</cdr:x>
      <cdr:y>0.54668</cdr:y>
    </cdr:to>
    <cdr:cxnSp macro="">
      <cdr:nvCxnSpPr>
        <cdr:cNvPr id="3" name="2 Conector recto"/>
        <cdr:cNvCxnSpPr/>
      </cdr:nvCxnSpPr>
      <cdr:spPr>
        <a:xfrm xmlns:a="http://schemas.openxmlformats.org/drawingml/2006/main" flipH="1">
          <a:off x="1100842" y="156735"/>
          <a:ext cx="6197" cy="686532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bg1">
              <a:lumMod val="5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0.23672</cdr:x>
      <cdr:y>0.2489</cdr:y>
    </cdr:from>
    <cdr:to>
      <cdr:x>0.55386</cdr:x>
      <cdr:y>0.52597</cdr:y>
    </cdr:to>
    <cdr:cxnSp macro="">
      <cdr:nvCxnSpPr>
        <cdr:cNvPr id="5" name="4 Conector recto"/>
        <cdr:cNvCxnSpPr/>
      </cdr:nvCxnSpPr>
      <cdr:spPr>
        <a:xfrm xmlns:a="http://schemas.openxmlformats.org/drawingml/2006/main">
          <a:off x="465664" y="383926"/>
          <a:ext cx="623875" cy="427394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bg1">
              <a:lumMod val="5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D91F375-ABD4-43B0-95A2-6A338A4A5C04}" type="datetimeFigureOut">
              <a:rPr lang="fr-FR" smtClean="0"/>
              <a:t>20/09/2018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20700" y="768350"/>
            <a:ext cx="6057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3EF5842-04F3-4695-8C7E-60D49603CB5D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60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691" indent="-177691">
              <a:buFont typeface="Arial" panose="020B0604020202020204" pitchFamily="34" charset="0"/>
              <a:buChar char="•"/>
              <a:defRPr/>
            </a:pPr>
            <a:r>
              <a:rPr lang="es-PE" dirty="0" err="1" smtClean="0"/>
              <a:t>Market</a:t>
            </a:r>
            <a:r>
              <a:rPr lang="es-PE" dirty="0" smtClean="0"/>
              <a:t> Share: http://www.infomarketing.pe/marketing/noticias/supermercados-peruanos-ocupa-el-primer-lugar-en-peru-en-el-ranking-de-supermercados/</a:t>
            </a:r>
          </a:p>
          <a:p>
            <a:pPr>
              <a:defRPr/>
            </a:pPr>
            <a:r>
              <a:rPr lang="es-PE" dirty="0" smtClean="0"/>
              <a:t>https://www.peru-retail.com/supermercados-peruanos-consolida-como-lider-comercio-minorista-peru/</a:t>
            </a:r>
          </a:p>
          <a:p>
            <a:pPr marL="177691" indent="-177691">
              <a:buFont typeface="Arial" panose="020B0604020202020204" pitchFamily="34" charset="0"/>
              <a:buChar char="•"/>
              <a:defRPr/>
            </a:pPr>
            <a:r>
              <a:rPr lang="es-PE" dirty="0" smtClean="0"/>
              <a:t>Locales </a:t>
            </a:r>
            <a:r>
              <a:rPr lang="es-PE" dirty="0" err="1" smtClean="0"/>
              <a:t>Mass:https</a:t>
            </a:r>
            <a:r>
              <a:rPr lang="es-PE" dirty="0" smtClean="0"/>
              <a:t>://elcomercio.pe/economia/negocios/mass-estrategia-competir-tambo-noticia-504971</a:t>
            </a:r>
          </a:p>
          <a:p>
            <a:pPr marL="177691" indent="-177691">
              <a:buFont typeface="Arial" panose="020B0604020202020204" pitchFamily="34" charset="0"/>
              <a:buChar char="•"/>
              <a:defRPr/>
            </a:pPr>
            <a:r>
              <a:rPr lang="es-PE" dirty="0" smtClean="0"/>
              <a:t>Locales </a:t>
            </a:r>
            <a:r>
              <a:rPr lang="es-PE" dirty="0" err="1" smtClean="0"/>
              <a:t>Vivanda</a:t>
            </a:r>
            <a:r>
              <a:rPr lang="es-PE" dirty="0" smtClean="0"/>
              <a:t>: https://www.peru-retail.com/vivanda-abrio-tienda-mas-grande-peru/</a:t>
            </a:r>
            <a:endParaRPr lang="es-PE" dirty="0"/>
          </a:p>
        </p:txBody>
      </p:sp>
      <p:sp>
        <p:nvSpPr>
          <p:cNvPr id="17818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FE8B804-9B50-43AD-A8B5-1D64A3CFD50B}" type="slidenum">
              <a:rPr lang="fr-FR" altLang="es-ES" smtClean="0">
                <a:solidFill>
                  <a:srgbClr val="000000"/>
                </a:solidFill>
              </a:rPr>
              <a:pPr/>
              <a:t>12</a:t>
            </a:fld>
            <a:endParaRPr lang="fr-FR" altLang="es-E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7691" indent="-177691">
              <a:spcBef>
                <a:spcPct val="0"/>
              </a:spcBef>
              <a:buFontTx/>
              <a:buChar char="•"/>
            </a:pPr>
            <a:r>
              <a:rPr lang="es-PE" altLang="es-ES" smtClean="0"/>
              <a:t>Market Share: http://www.infomarketing.pe/marketing/noticias/supermercados-peruanos-ocupa-el-primer-lugar-en-peru-en-el-ranking-de-supermercados/</a:t>
            </a:r>
          </a:p>
          <a:p>
            <a:pPr marL="177691" indent="-177691">
              <a:spcBef>
                <a:spcPct val="0"/>
              </a:spcBef>
            </a:pPr>
            <a:r>
              <a:rPr lang="es-PE" altLang="es-ES" smtClean="0"/>
              <a:t>https://www.peru-retail.com/supermercados-peruanos-consolida-como-lider-comercio-minorista-peru/</a:t>
            </a:r>
          </a:p>
          <a:p>
            <a:pPr marL="177691" indent="-177691">
              <a:spcBef>
                <a:spcPct val="0"/>
              </a:spcBef>
              <a:buFontTx/>
              <a:buChar char="•"/>
            </a:pPr>
            <a:r>
              <a:rPr lang="es-PE" altLang="es-ES" smtClean="0"/>
              <a:t>Locales Mass:https://elcomercio.pe/economia/negocios/mass-estrategia-competir-tambo-noticia-504971</a:t>
            </a:r>
          </a:p>
          <a:p>
            <a:pPr marL="177691" indent="-177691">
              <a:spcBef>
                <a:spcPct val="0"/>
              </a:spcBef>
              <a:buFontTx/>
              <a:buChar char="•"/>
            </a:pPr>
            <a:r>
              <a:rPr lang="es-PE" altLang="es-ES" smtClean="0"/>
              <a:t>Locales Vivanda: https://www.peru-retail.com/vivanda-abrio-tienda-mas-grande-peru/</a:t>
            </a:r>
          </a:p>
          <a:p>
            <a:pPr marL="177691" indent="-177691">
              <a:spcBef>
                <a:spcPct val="0"/>
              </a:spcBef>
              <a:buFontTx/>
              <a:buChar char="•"/>
            </a:pPr>
            <a:endParaRPr lang="es-ES_tradnl" altLang="es-ES" smtClean="0"/>
          </a:p>
          <a:p>
            <a:pPr marL="177691" indent="-177691">
              <a:spcBef>
                <a:spcPct val="0"/>
              </a:spcBef>
              <a:buFontTx/>
              <a:buChar char="•"/>
            </a:pPr>
            <a:r>
              <a:rPr lang="es-ES_tradnl" altLang="es-ES" smtClean="0"/>
              <a:t>Fecha de cuando termina la cobertura </a:t>
            </a:r>
          </a:p>
          <a:p>
            <a:pPr marL="177691" indent="-177691">
              <a:spcBef>
                <a:spcPct val="0"/>
              </a:spcBef>
              <a:buFontTx/>
              <a:buChar char="•"/>
            </a:pPr>
            <a:r>
              <a:rPr lang="es-ES_tradnl" altLang="es-ES" smtClean="0"/>
              <a:t>Corregir por ventas mensuales</a:t>
            </a:r>
          </a:p>
          <a:p>
            <a:pPr marL="177691" indent="-177691">
              <a:spcBef>
                <a:spcPct val="0"/>
              </a:spcBef>
              <a:buFontTx/>
              <a:buChar char="•"/>
            </a:pPr>
            <a:r>
              <a:rPr lang="es-ES_tradnl" altLang="es-ES" smtClean="0"/>
              <a:t>Poner stock de cartera en cada socio</a:t>
            </a:r>
          </a:p>
          <a:p>
            <a:pPr marL="177691" indent="-177691">
              <a:spcBef>
                <a:spcPct val="0"/>
              </a:spcBef>
              <a:buFontTx/>
              <a:buChar char="•"/>
            </a:pPr>
            <a:r>
              <a:rPr lang="es-ES_tradnl" altLang="es-ES" smtClean="0"/>
              <a:t>Agregar el</a:t>
            </a:r>
            <a:endParaRPr lang="es-PE" altLang="es-ES" smtClean="0"/>
          </a:p>
        </p:txBody>
      </p:sp>
      <p:sp>
        <p:nvSpPr>
          <p:cNvPr id="17920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69993" indent="-29615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84605" indent="-23692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58447" indent="-23692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132289" indent="-23692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CD3BD12-AFFE-44E8-9FFC-E92239B7351C}" type="slidenum">
              <a:rPr lang="fr-FR" altLang="es-PE" sz="13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13</a:t>
            </a:fld>
            <a:endParaRPr lang="fr-FR" altLang="es-PE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dirty="0"/>
              <a:t>https://gestion.pe/tendencias/2-millones-peruanos-realizan-compras-online-celular-143284</a:t>
            </a:r>
          </a:p>
          <a:p>
            <a:r>
              <a:rPr lang="es-PE" dirty="0"/>
              <a:t>https://www.peru-retail.com/especialista/resultados-positivos-para-inretail-cierre-2017/</a:t>
            </a:r>
          </a:p>
          <a:p>
            <a:r>
              <a:rPr lang="es-PE" dirty="0"/>
              <a:t>https://www.peru-retail.com/conoce-mercado-tiendas-conveniencia-peru/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677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520700" y="768350"/>
            <a:ext cx="6057900" cy="3836988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9131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833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6531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PE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Mandatorios:</a:t>
            </a:r>
          </a:p>
          <a:p>
            <a:pPr rtl="0"/>
            <a:endParaRPr lang="es-PE" sz="1200" b="0" i="0" u="sng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s-ES" sz="1200" b="1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1)</a:t>
            </a:r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1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Automatización de Reaseguros /Coaseguros</a:t>
            </a:r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"Cumplir con la normativa del ente regulador del estado SBS de enviar de manera automática los anexos correspondientes a los productos de Coaseguros y 2) Reaseguros considerando la información y diseño definido por el ente regulador</a:t>
            </a:r>
          </a:p>
          <a:p>
            <a:pPr rtl="0"/>
            <a:r>
              <a:rPr lang="es-ES" sz="1200" b="1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2)</a:t>
            </a:r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1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Generación y envío de comprobantes electrónicos</a:t>
            </a:r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"Generar información de los comprobantes de pago de manera electrónica y enviarlos a través del sistema del ente regulador"</a:t>
            </a:r>
          </a:p>
          <a:p>
            <a:pPr rtl="0"/>
            <a:r>
              <a:rPr lang="es-ES" sz="1200" b="1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3) </a:t>
            </a:r>
            <a:r>
              <a:rPr lang="es-ES" sz="1200" b="1" i="0" u="sng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Corporate</a:t>
            </a:r>
            <a:r>
              <a:rPr lang="es-ES" sz="1200" b="1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 </a:t>
            </a:r>
            <a:r>
              <a:rPr lang="es-ES" sz="1200" b="1" i="0" u="sng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Mandatory</a:t>
            </a:r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"Proyectos de infraestructura tecnológica relacionados a innovación y obsolescencia"</a:t>
            </a:r>
          </a:p>
          <a:p>
            <a:endParaRPr lang="es-PE" dirty="0" smtClean="0"/>
          </a:p>
          <a:p>
            <a:pPr rtl="0"/>
            <a:r>
              <a:rPr lang="es-PE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Estabilización:</a:t>
            </a:r>
          </a:p>
          <a:p>
            <a:pPr rtl="0"/>
            <a:endParaRPr lang="es-PE" sz="1200" b="0" i="0" u="sng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s-ES" sz="1200" b="1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1) </a:t>
            </a:r>
            <a:r>
              <a:rPr lang="es-ES" sz="1200" b="1" i="0" u="sng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Claims</a:t>
            </a:r>
            <a:r>
              <a:rPr lang="es-ES" sz="1200" b="1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1" i="0" u="sng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Workflow</a:t>
            </a:r>
            <a:r>
              <a:rPr lang="es-ES" sz="1200" b="1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"Contar con un </a:t>
            </a:r>
            <a:r>
              <a:rPr lang="es-ES" sz="1200" b="0" i="0" u="sng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Workflow</a:t>
            </a:r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gestión de siniestros que nos permita tener el control y la visibilidad del flujo completo del siniestro desde la notificación hasta el pago/rechazo/observación"</a:t>
            </a:r>
          </a:p>
          <a:p>
            <a:pPr rtl="0"/>
            <a:r>
              <a:rPr lang="es-ES" sz="1200" b="1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2) Automatización de la gestión de compras y registro de provisiones: </a:t>
            </a:r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"Automatizar el proceso de gestión de compras y hasta el registro de la provisión contable"</a:t>
            </a:r>
          </a:p>
          <a:p>
            <a:pPr rtl="0"/>
            <a:r>
              <a:rPr lang="es-ES" sz="1200" b="1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3) PIMS ODM </a:t>
            </a:r>
            <a:r>
              <a:rPr lang="es-ES" sz="1200" b="1" i="0" u="sng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Migration</a:t>
            </a:r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"Migrar a la nueva versión del sistema PIMS“</a:t>
            </a:r>
          </a:p>
          <a:p>
            <a:pPr rtl="0"/>
            <a:endParaRPr lang="es-ES" sz="1200" b="0" i="0" u="sng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Proyectos que se quedaron fuera de la priorización</a:t>
            </a:r>
          </a:p>
          <a:p>
            <a:pPr rtl="0"/>
            <a:endParaRPr lang="es-PE" sz="1200" b="0" i="0" u="sng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1) </a:t>
            </a:r>
            <a:r>
              <a:rPr lang="es-ES" sz="1200" b="1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Automatización del cálculo de reservas</a:t>
            </a:r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"Automatizar el proceso para el cálculo de reservas (técnica)"  </a:t>
            </a:r>
          </a:p>
          <a:p>
            <a:pPr rtl="0"/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2)</a:t>
            </a:r>
            <a:r>
              <a:rPr lang="es-ES" sz="1200" b="1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Web de Proveedores:</a:t>
            </a:r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"A través de esta web, los proveedores puedan revisar el status de sus facturas y obtener información"  </a:t>
            </a:r>
          </a:p>
          <a:p>
            <a:pPr rtl="0"/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3) </a:t>
            </a:r>
            <a:r>
              <a:rPr lang="es-ES" sz="1200" b="1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Automatización del registro de producción</a:t>
            </a:r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"Automatizar el proceso de registro de producción que actualmente es 100% manual en tablas </a:t>
            </a:r>
            <a:r>
              <a:rPr lang="es-ES" sz="1200" b="0" i="0" u="sng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excel</a:t>
            </a:r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 </a:t>
            </a:r>
          </a:p>
          <a:p>
            <a:pPr rtl="0"/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4) </a:t>
            </a:r>
            <a:r>
              <a:rPr lang="es-ES" sz="1200" b="1" i="0" u="sng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Claims</a:t>
            </a:r>
            <a:r>
              <a:rPr lang="es-ES" sz="1200" b="1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Online:</a:t>
            </a:r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"Que los socios y clientes directos puedan reportar sus siniestros en </a:t>
            </a:r>
            <a:r>
              <a:rPr lang="es-ES" sz="1200" b="0" i="0" u="sng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</a:t>
            </a:r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poder efectuar el seguimiento de los estados."  </a:t>
            </a:r>
          </a:p>
          <a:p>
            <a:pPr rtl="0"/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5)</a:t>
            </a:r>
            <a:r>
              <a:rPr lang="es-ES" sz="1200" b="1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Tablero de control de suscripción:</a:t>
            </a:r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"Proporcione al área de Suscripción de información e indicadores sobre el proceso de carga de tramas de socios a PIMS de manera de poder gestionar eficientemente dicho proceso" 97MD</a:t>
            </a:r>
          </a:p>
          <a:p>
            <a:pPr rtl="0"/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6) </a:t>
            </a:r>
            <a:r>
              <a:rPr lang="es-ES" sz="1200" b="1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Automatización Cierre de Operaciones:</a:t>
            </a:r>
            <a:r>
              <a:rPr lang="es-ES" sz="12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"Automatizar el proceso de cierre de operaciones" 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249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ChristineB\Desktop\back-eng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1" b="5869"/>
          <a:stretch/>
        </p:blipFill>
        <p:spPr bwMode="auto">
          <a:xfrm>
            <a:off x="-11442" y="0"/>
            <a:ext cx="10812792" cy="684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 userDrawn="1"/>
        </p:nvSpPr>
        <p:spPr>
          <a:xfrm>
            <a:off x="-11442" y="5069427"/>
            <a:ext cx="10812792" cy="17711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96943" y="4770118"/>
            <a:ext cx="4124925" cy="601791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>
              <a:solidFill>
                <a:schemeClr val="accent5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60927" y="477607"/>
            <a:ext cx="6294399" cy="133127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title </a:t>
            </a:r>
            <a:br>
              <a:rPr lang="en-GB" noProof="0" dirty="0"/>
            </a:br>
            <a:r>
              <a:rPr lang="en-GB" noProof="0" dirty="0"/>
              <a:t>on multi-lines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60927" y="1795793"/>
            <a:ext cx="6293700" cy="4309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subtitle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454186" y="4859355"/>
            <a:ext cx="37422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GB" noProof="0" dirty="0"/>
              <a:t>author’s name</a:t>
            </a:r>
          </a:p>
        </p:txBody>
      </p:sp>
      <p:sp>
        <p:nvSpPr>
          <p:cNvPr id="2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454186" y="5082306"/>
            <a:ext cx="37422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GB" noProof="0" dirty="0"/>
              <a:t>Location, 00/00/2015</a:t>
            </a:r>
          </a:p>
        </p:txBody>
      </p:sp>
      <p:pic>
        <p:nvPicPr>
          <p:cNvPr id="11" name="Picture 2" descr="C:\Users\995472\Desktop\BNP PARIBAS CARDIF TEMPLATES NLLE CHARTE\SIGNATURE DECLINAISON CARDIF\SIGNATURE DECLINAISON CARDIF\CARDIF_Sign_EN\CARDIF_Sign_EN_1l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567" y="5578203"/>
            <a:ext cx="3826622" cy="8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BNPP_CARDIF_BL_Q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68" y="5399122"/>
            <a:ext cx="5483204" cy="108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469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157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" y="0"/>
            <a:ext cx="10798625" cy="683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 userDrawn="1"/>
        </p:nvSpPr>
        <p:spPr>
          <a:xfrm>
            <a:off x="3240435" y="1600711"/>
            <a:ext cx="4295025" cy="3820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324000" tIns="180000" rIns="0" bIns="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4000" b="0" i="0" u="none" strike="noStrike" baseline="0" noProof="0" dirty="0">
                <a:solidFill>
                  <a:srgbClr val="FFFFFF"/>
                </a:solidFill>
                <a:latin typeface="+mj-lt"/>
              </a:rPr>
              <a:t>THANK YOU!</a:t>
            </a:r>
          </a:p>
          <a:p>
            <a:pPr algn="l"/>
            <a:r>
              <a:rPr lang="en-GB" sz="2400" b="0" i="0" u="none" strike="noStrike" baseline="0" noProof="0" dirty="0">
                <a:solidFill>
                  <a:srgbClr val="FFFFFF"/>
                </a:solidFill>
                <a:latin typeface="+mj-lt"/>
              </a:rPr>
              <a:t>BNP PARIBAS CARDIF</a:t>
            </a:r>
          </a:p>
          <a:p>
            <a:pPr algn="l"/>
            <a:r>
              <a:rPr lang="en-GB" sz="2000" b="0" i="0" u="none" strike="noStrike" baseline="0" noProof="0" dirty="0">
                <a:solidFill>
                  <a:srgbClr val="FFFFFF"/>
                </a:solidFill>
                <a:latin typeface="+mj-lt"/>
              </a:rPr>
              <a:t>8, rue du Port</a:t>
            </a:r>
          </a:p>
          <a:p>
            <a:pPr algn="l"/>
            <a:r>
              <a:rPr lang="fr-FR" sz="2000" b="0" i="0" u="none" strike="noStrike" baseline="0" noProof="0" dirty="0">
                <a:solidFill>
                  <a:srgbClr val="FFFFFF"/>
                </a:solidFill>
                <a:latin typeface="+mj-lt"/>
              </a:rPr>
              <a:t>92728 Nanterre Cedex</a:t>
            </a:r>
            <a:endParaRPr lang="en-GB" sz="2000" b="0" i="0" u="none" strike="noStrike" baseline="0" noProof="0" dirty="0">
              <a:solidFill>
                <a:srgbClr val="FFFFFF"/>
              </a:solidFill>
              <a:latin typeface="+mj-lt"/>
            </a:endParaRPr>
          </a:p>
          <a:p>
            <a:pPr algn="l"/>
            <a:r>
              <a:rPr lang="en-GB" sz="2000" b="0" i="0" u="none" strike="noStrike" baseline="0" noProof="0" dirty="0">
                <a:solidFill>
                  <a:srgbClr val="FFFFFF"/>
                </a:solidFill>
                <a:latin typeface="+mj-lt"/>
              </a:rPr>
              <a:t>Tel.: +33 (0)1 41 42 83 00</a:t>
            </a:r>
          </a:p>
          <a:p>
            <a:pPr algn="l"/>
            <a:r>
              <a:rPr lang="en-GB" sz="3200" b="0" i="0" u="none" strike="noStrike" baseline="0" noProof="0" dirty="0">
                <a:solidFill>
                  <a:srgbClr val="FFFFFF"/>
                </a:solidFill>
                <a:latin typeface="+mj-lt"/>
              </a:rPr>
              <a:t>bnpparibascardif.com</a:t>
            </a:r>
            <a:endParaRPr lang="en-GB" sz="3200" b="0" noProof="0" dirty="0">
              <a:solidFill>
                <a:schemeClr val="accent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7526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Colours</a:t>
            </a:r>
          </a:p>
        </p:txBody>
      </p:sp>
      <p:cxnSp>
        <p:nvCxnSpPr>
          <p:cNvPr id="24" name="Connecteur droit 23"/>
          <p:cNvCxnSpPr/>
          <p:nvPr userDrawn="1"/>
        </p:nvCxnSpPr>
        <p:spPr>
          <a:xfrm>
            <a:off x="404670" y="876762"/>
            <a:ext cx="99933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3"/>
          <p:cNvSpPr txBox="1">
            <a:spLocks noChangeArrowheads="1"/>
          </p:cNvSpPr>
          <p:nvPr userDrawn="1"/>
        </p:nvSpPr>
        <p:spPr bwMode="auto">
          <a:xfrm>
            <a:off x="2254036" y="3611797"/>
            <a:ext cx="858857" cy="967132"/>
          </a:xfrm>
          <a:prstGeom prst="rect">
            <a:avLst/>
          </a:prstGeom>
          <a:solidFill>
            <a:srgbClr val="6473A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100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115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175</a:t>
            </a:r>
          </a:p>
        </p:txBody>
      </p:sp>
      <p:sp>
        <p:nvSpPr>
          <p:cNvPr id="26" name="Text Box 4"/>
          <p:cNvSpPr txBox="1">
            <a:spLocks noChangeArrowheads="1"/>
          </p:cNvSpPr>
          <p:nvPr userDrawn="1"/>
        </p:nvSpPr>
        <p:spPr bwMode="auto">
          <a:xfrm>
            <a:off x="2254036" y="1409179"/>
            <a:ext cx="858857" cy="967132"/>
          </a:xfrm>
          <a:prstGeom prst="rect">
            <a:avLst/>
          </a:prstGeom>
          <a:solidFill>
            <a:srgbClr val="4BC8D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R 075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V 200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B 220</a:t>
            </a:r>
          </a:p>
        </p:txBody>
      </p:sp>
      <p:sp>
        <p:nvSpPr>
          <p:cNvPr id="27" name="Text Box 5"/>
          <p:cNvSpPr txBox="1">
            <a:spLocks noChangeArrowheads="1"/>
          </p:cNvSpPr>
          <p:nvPr userDrawn="1"/>
        </p:nvSpPr>
        <p:spPr bwMode="auto">
          <a:xfrm>
            <a:off x="4553073" y="1409179"/>
            <a:ext cx="858857" cy="967132"/>
          </a:xfrm>
          <a:prstGeom prst="rect">
            <a:avLst/>
          </a:prstGeom>
          <a:solidFill>
            <a:srgbClr val="F0F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240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240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080</a:t>
            </a:r>
          </a:p>
        </p:txBody>
      </p:sp>
      <p:sp>
        <p:nvSpPr>
          <p:cNvPr id="28" name="Text Box 6"/>
          <p:cNvSpPr txBox="1">
            <a:spLocks noChangeArrowheads="1"/>
          </p:cNvSpPr>
          <p:nvPr userDrawn="1"/>
        </p:nvSpPr>
        <p:spPr bwMode="auto">
          <a:xfrm>
            <a:off x="4553073" y="2510489"/>
            <a:ext cx="858857" cy="967132"/>
          </a:xfrm>
          <a:prstGeom prst="rect">
            <a:avLst/>
          </a:prstGeom>
          <a:solidFill>
            <a:srgbClr val="DCDC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220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220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030</a:t>
            </a:r>
          </a:p>
        </p:txBody>
      </p:sp>
      <p:sp>
        <p:nvSpPr>
          <p:cNvPr id="29" name="Text Box 7"/>
          <p:cNvSpPr txBox="1">
            <a:spLocks noChangeArrowheads="1"/>
          </p:cNvSpPr>
          <p:nvPr userDrawn="1"/>
        </p:nvSpPr>
        <p:spPr bwMode="auto">
          <a:xfrm>
            <a:off x="4553073" y="3611797"/>
            <a:ext cx="858857" cy="967132"/>
          </a:xfrm>
          <a:prstGeom prst="rect">
            <a:avLst/>
          </a:prstGeom>
          <a:solidFill>
            <a:srgbClr val="E6A0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230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160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030</a:t>
            </a:r>
          </a:p>
        </p:txBody>
      </p:sp>
      <p:sp>
        <p:nvSpPr>
          <p:cNvPr id="30" name="Text Box 8"/>
          <p:cNvSpPr txBox="1">
            <a:spLocks noChangeArrowheads="1"/>
          </p:cNvSpPr>
          <p:nvPr userDrawn="1"/>
        </p:nvSpPr>
        <p:spPr bwMode="auto">
          <a:xfrm>
            <a:off x="4553073" y="4713110"/>
            <a:ext cx="858857" cy="967132"/>
          </a:xfrm>
          <a:prstGeom prst="rect">
            <a:avLst/>
          </a:prstGeom>
          <a:solidFill>
            <a:srgbClr val="DC7D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220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125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050</a:t>
            </a:r>
          </a:p>
        </p:txBody>
      </p:sp>
      <p:sp>
        <p:nvSpPr>
          <p:cNvPr id="31" name="Text Box 9"/>
          <p:cNvSpPr txBox="1">
            <a:spLocks noChangeArrowheads="1"/>
          </p:cNvSpPr>
          <p:nvPr userDrawn="1"/>
        </p:nvSpPr>
        <p:spPr bwMode="auto">
          <a:xfrm>
            <a:off x="6763973" y="1409179"/>
            <a:ext cx="858857" cy="967132"/>
          </a:xfrm>
          <a:prstGeom prst="rect">
            <a:avLst/>
          </a:prstGeom>
          <a:solidFill>
            <a:srgbClr val="D2DC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210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220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170</a:t>
            </a:r>
          </a:p>
        </p:txBody>
      </p:sp>
      <p:sp>
        <p:nvSpPr>
          <p:cNvPr id="32" name="Text Box 10"/>
          <p:cNvSpPr txBox="1">
            <a:spLocks noChangeArrowheads="1"/>
          </p:cNvSpPr>
          <p:nvPr userDrawn="1"/>
        </p:nvSpPr>
        <p:spPr bwMode="auto">
          <a:xfrm>
            <a:off x="6763973" y="2510489"/>
            <a:ext cx="858857" cy="967132"/>
          </a:xfrm>
          <a:prstGeom prst="rect">
            <a:avLst/>
          </a:prstGeom>
          <a:solidFill>
            <a:srgbClr val="A0C87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160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200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115</a:t>
            </a:r>
          </a:p>
        </p:txBody>
      </p:sp>
      <p:sp>
        <p:nvSpPr>
          <p:cNvPr id="33" name="Text Box 11"/>
          <p:cNvSpPr txBox="1">
            <a:spLocks noChangeArrowheads="1"/>
          </p:cNvSpPr>
          <p:nvPr userDrawn="1"/>
        </p:nvSpPr>
        <p:spPr bwMode="auto">
          <a:xfrm>
            <a:off x="6763973" y="3611797"/>
            <a:ext cx="858857" cy="967132"/>
          </a:xfrm>
          <a:prstGeom prst="rect">
            <a:avLst/>
          </a:prstGeom>
          <a:solidFill>
            <a:srgbClr val="64A05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100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160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090</a:t>
            </a:r>
          </a:p>
        </p:txBody>
      </p:sp>
      <p:sp>
        <p:nvSpPr>
          <p:cNvPr id="34" name="Text Box 12"/>
          <p:cNvSpPr txBox="1">
            <a:spLocks noChangeArrowheads="1"/>
          </p:cNvSpPr>
          <p:nvPr userDrawn="1"/>
        </p:nvSpPr>
        <p:spPr bwMode="auto">
          <a:xfrm>
            <a:off x="2254036" y="4713110"/>
            <a:ext cx="858857" cy="967132"/>
          </a:xfrm>
          <a:prstGeom prst="rect">
            <a:avLst/>
          </a:prstGeom>
          <a:solidFill>
            <a:srgbClr val="505A9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R 080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V 090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B 155</a:t>
            </a:r>
          </a:p>
        </p:txBody>
      </p:sp>
      <p:sp>
        <p:nvSpPr>
          <p:cNvPr id="35" name="Text Box 13"/>
          <p:cNvSpPr txBox="1">
            <a:spLocks noChangeArrowheads="1"/>
          </p:cNvSpPr>
          <p:nvPr userDrawn="1"/>
        </p:nvSpPr>
        <p:spPr bwMode="auto">
          <a:xfrm>
            <a:off x="2254036" y="2510489"/>
            <a:ext cx="858857" cy="967132"/>
          </a:xfrm>
          <a:prstGeom prst="rect">
            <a:avLst/>
          </a:prstGeom>
          <a:solidFill>
            <a:srgbClr val="28A5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040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165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195</a:t>
            </a:r>
          </a:p>
        </p:txBody>
      </p:sp>
      <p:sp>
        <p:nvSpPr>
          <p:cNvPr id="36" name="Text Box 14"/>
          <p:cNvSpPr txBox="1">
            <a:spLocks noChangeArrowheads="1"/>
          </p:cNvSpPr>
          <p:nvPr userDrawn="1"/>
        </p:nvSpPr>
        <p:spPr bwMode="auto">
          <a:xfrm>
            <a:off x="6763973" y="4713110"/>
            <a:ext cx="858857" cy="967132"/>
          </a:xfrm>
          <a:prstGeom prst="rect">
            <a:avLst/>
          </a:prstGeom>
          <a:solidFill>
            <a:srgbClr val="3C9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R 060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V 145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B 070</a:t>
            </a:r>
          </a:p>
        </p:txBody>
      </p:sp>
      <p:sp>
        <p:nvSpPr>
          <p:cNvPr id="37" name="Text Box 15"/>
          <p:cNvSpPr txBox="1">
            <a:spLocks noChangeArrowheads="1"/>
          </p:cNvSpPr>
          <p:nvPr userDrawn="1"/>
        </p:nvSpPr>
        <p:spPr bwMode="auto">
          <a:xfrm>
            <a:off x="8783601" y="4713110"/>
            <a:ext cx="858857" cy="967132"/>
          </a:xfrm>
          <a:prstGeom prst="rect">
            <a:avLst/>
          </a:prstGeom>
          <a:solidFill>
            <a:srgbClr val="82A44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130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164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074</a:t>
            </a:r>
          </a:p>
        </p:txBody>
      </p:sp>
    </p:spTree>
    <p:extLst>
      <p:ext uri="{BB962C8B-B14F-4D97-AF65-F5344CB8AC3E}">
        <p14:creationId xmlns:p14="http://schemas.microsoft.com/office/powerpoint/2010/main" val="2074762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 CONSTR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Graphs creation -Chart Tools / Design / Layout / Format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404670" y="876762"/>
            <a:ext cx="99933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3"/>
          <p:cNvSpPr txBox="1">
            <a:spLocks noChangeArrowheads="1"/>
          </p:cNvSpPr>
          <p:nvPr userDrawn="1"/>
        </p:nvSpPr>
        <p:spPr bwMode="auto">
          <a:xfrm>
            <a:off x="7449795" y="4569464"/>
            <a:ext cx="680476" cy="574533"/>
          </a:xfrm>
          <a:prstGeom prst="rect">
            <a:avLst/>
          </a:prstGeom>
          <a:solidFill>
            <a:srgbClr val="6473A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R 100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G 115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B 175</a:t>
            </a:r>
          </a:p>
        </p:txBody>
      </p:sp>
      <p:sp>
        <p:nvSpPr>
          <p:cNvPr id="18" name="Text Box 4"/>
          <p:cNvSpPr txBox="1">
            <a:spLocks noChangeArrowheads="1"/>
          </p:cNvSpPr>
          <p:nvPr userDrawn="1"/>
        </p:nvSpPr>
        <p:spPr bwMode="auto">
          <a:xfrm>
            <a:off x="5210737" y="4573283"/>
            <a:ext cx="680476" cy="574533"/>
          </a:xfrm>
          <a:prstGeom prst="rect">
            <a:avLst/>
          </a:prstGeom>
          <a:solidFill>
            <a:srgbClr val="4BC8D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R 075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G 200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B 220</a:t>
            </a:r>
          </a:p>
        </p:txBody>
      </p:sp>
      <p:sp>
        <p:nvSpPr>
          <p:cNvPr id="19" name="Text Box 5"/>
          <p:cNvSpPr txBox="1">
            <a:spLocks noChangeArrowheads="1"/>
          </p:cNvSpPr>
          <p:nvPr userDrawn="1"/>
        </p:nvSpPr>
        <p:spPr bwMode="auto">
          <a:xfrm>
            <a:off x="5957351" y="4573283"/>
            <a:ext cx="680476" cy="574533"/>
          </a:xfrm>
          <a:prstGeom prst="rect">
            <a:avLst/>
          </a:prstGeom>
          <a:solidFill>
            <a:srgbClr val="F0F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>
                <a:solidFill>
                  <a:schemeClr val="tx2"/>
                </a:solidFill>
              </a:rPr>
              <a:t>R 240</a:t>
            </a:r>
          </a:p>
          <a:p>
            <a:pPr algn="ctr"/>
            <a:r>
              <a:rPr lang="en-GB" altLang="fr-FR" sz="800" noProof="0" dirty="0">
                <a:solidFill>
                  <a:schemeClr val="tx2"/>
                </a:solidFill>
              </a:rPr>
              <a:t>G 240</a:t>
            </a:r>
          </a:p>
          <a:p>
            <a:pPr algn="ctr"/>
            <a:r>
              <a:rPr lang="en-GB" altLang="fr-FR" sz="800" noProof="0" dirty="0">
                <a:solidFill>
                  <a:schemeClr val="tx2"/>
                </a:solidFill>
              </a:rPr>
              <a:t>B 080</a:t>
            </a:r>
          </a:p>
        </p:txBody>
      </p:sp>
      <p:sp>
        <p:nvSpPr>
          <p:cNvPr id="23" name="Text Box 6"/>
          <p:cNvSpPr txBox="1">
            <a:spLocks noChangeArrowheads="1"/>
          </p:cNvSpPr>
          <p:nvPr userDrawn="1"/>
        </p:nvSpPr>
        <p:spPr bwMode="auto">
          <a:xfrm>
            <a:off x="5957351" y="5330630"/>
            <a:ext cx="680476" cy="574533"/>
          </a:xfrm>
          <a:prstGeom prst="rect">
            <a:avLst/>
          </a:prstGeom>
          <a:solidFill>
            <a:srgbClr val="DCDC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R 220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G 220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B 030</a:t>
            </a:r>
          </a:p>
        </p:txBody>
      </p:sp>
      <p:sp>
        <p:nvSpPr>
          <p:cNvPr id="24" name="Text Box 7"/>
          <p:cNvSpPr txBox="1">
            <a:spLocks noChangeArrowheads="1"/>
          </p:cNvSpPr>
          <p:nvPr userDrawn="1"/>
        </p:nvSpPr>
        <p:spPr bwMode="auto">
          <a:xfrm>
            <a:off x="8196409" y="4569464"/>
            <a:ext cx="680476" cy="574533"/>
          </a:xfrm>
          <a:prstGeom prst="rect">
            <a:avLst/>
          </a:prstGeom>
          <a:solidFill>
            <a:srgbClr val="E6A0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R 230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G 160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B 030</a:t>
            </a:r>
          </a:p>
        </p:txBody>
      </p:sp>
      <p:sp>
        <p:nvSpPr>
          <p:cNvPr id="25" name="Text Box 8"/>
          <p:cNvSpPr txBox="1">
            <a:spLocks noChangeArrowheads="1"/>
          </p:cNvSpPr>
          <p:nvPr userDrawn="1"/>
        </p:nvSpPr>
        <p:spPr bwMode="auto">
          <a:xfrm>
            <a:off x="8196409" y="5330629"/>
            <a:ext cx="680476" cy="574533"/>
          </a:xfrm>
          <a:prstGeom prst="rect">
            <a:avLst/>
          </a:prstGeom>
          <a:solidFill>
            <a:srgbClr val="DC7D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R 220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G 125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B 050</a:t>
            </a:r>
          </a:p>
        </p:txBody>
      </p:sp>
      <p:sp>
        <p:nvSpPr>
          <p:cNvPr id="26" name="Text Box 9"/>
          <p:cNvSpPr txBox="1">
            <a:spLocks noChangeArrowheads="1"/>
          </p:cNvSpPr>
          <p:nvPr userDrawn="1"/>
        </p:nvSpPr>
        <p:spPr bwMode="auto">
          <a:xfrm>
            <a:off x="6712976" y="4573283"/>
            <a:ext cx="680476" cy="574533"/>
          </a:xfrm>
          <a:prstGeom prst="rect">
            <a:avLst/>
          </a:prstGeom>
          <a:solidFill>
            <a:srgbClr val="D2DC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R 210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G 220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B 170</a:t>
            </a:r>
          </a:p>
        </p:txBody>
      </p:sp>
      <p:sp>
        <p:nvSpPr>
          <p:cNvPr id="33" name="Text Box 10"/>
          <p:cNvSpPr txBox="1">
            <a:spLocks noChangeArrowheads="1"/>
          </p:cNvSpPr>
          <p:nvPr userDrawn="1"/>
        </p:nvSpPr>
        <p:spPr bwMode="auto">
          <a:xfrm>
            <a:off x="6712976" y="5330630"/>
            <a:ext cx="680476" cy="574533"/>
          </a:xfrm>
          <a:prstGeom prst="rect">
            <a:avLst/>
          </a:prstGeom>
          <a:solidFill>
            <a:srgbClr val="A0C87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R 160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G 200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B 115</a:t>
            </a:r>
          </a:p>
        </p:txBody>
      </p:sp>
      <p:sp>
        <p:nvSpPr>
          <p:cNvPr id="34" name="Text Box 11"/>
          <p:cNvSpPr txBox="1">
            <a:spLocks noChangeArrowheads="1"/>
          </p:cNvSpPr>
          <p:nvPr userDrawn="1"/>
        </p:nvSpPr>
        <p:spPr bwMode="auto">
          <a:xfrm>
            <a:off x="8952034" y="4569464"/>
            <a:ext cx="680476" cy="574533"/>
          </a:xfrm>
          <a:prstGeom prst="rect">
            <a:avLst/>
          </a:prstGeom>
          <a:solidFill>
            <a:srgbClr val="64A05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R 100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G 160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B 090</a:t>
            </a:r>
          </a:p>
        </p:txBody>
      </p:sp>
      <p:sp>
        <p:nvSpPr>
          <p:cNvPr id="35" name="Text Box 12"/>
          <p:cNvSpPr txBox="1">
            <a:spLocks noChangeArrowheads="1"/>
          </p:cNvSpPr>
          <p:nvPr userDrawn="1"/>
        </p:nvSpPr>
        <p:spPr bwMode="auto">
          <a:xfrm>
            <a:off x="7449795" y="5330629"/>
            <a:ext cx="680476" cy="574533"/>
          </a:xfrm>
          <a:prstGeom prst="rect">
            <a:avLst/>
          </a:prstGeom>
          <a:solidFill>
            <a:srgbClr val="505A9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R 080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G 090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B 155</a:t>
            </a:r>
          </a:p>
        </p:txBody>
      </p:sp>
      <p:sp>
        <p:nvSpPr>
          <p:cNvPr id="36" name="Text Box 13"/>
          <p:cNvSpPr txBox="1">
            <a:spLocks noChangeArrowheads="1"/>
          </p:cNvSpPr>
          <p:nvPr userDrawn="1"/>
        </p:nvSpPr>
        <p:spPr bwMode="auto">
          <a:xfrm>
            <a:off x="5210737" y="5330630"/>
            <a:ext cx="680476" cy="574533"/>
          </a:xfrm>
          <a:prstGeom prst="rect">
            <a:avLst/>
          </a:prstGeom>
          <a:solidFill>
            <a:srgbClr val="28A5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R 040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G 165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B 195</a:t>
            </a:r>
          </a:p>
        </p:txBody>
      </p:sp>
      <p:sp>
        <p:nvSpPr>
          <p:cNvPr id="37" name="Text Box 14"/>
          <p:cNvSpPr txBox="1">
            <a:spLocks noChangeArrowheads="1"/>
          </p:cNvSpPr>
          <p:nvPr userDrawn="1"/>
        </p:nvSpPr>
        <p:spPr bwMode="auto">
          <a:xfrm>
            <a:off x="8952034" y="5330629"/>
            <a:ext cx="680476" cy="574533"/>
          </a:xfrm>
          <a:prstGeom prst="rect">
            <a:avLst/>
          </a:prstGeom>
          <a:solidFill>
            <a:srgbClr val="3C9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R 060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G 145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B 070</a:t>
            </a:r>
          </a:p>
        </p:txBody>
      </p:sp>
      <p:sp>
        <p:nvSpPr>
          <p:cNvPr id="38" name="Text Box 15"/>
          <p:cNvSpPr txBox="1">
            <a:spLocks noChangeArrowheads="1"/>
          </p:cNvSpPr>
          <p:nvPr userDrawn="1"/>
        </p:nvSpPr>
        <p:spPr bwMode="auto">
          <a:xfrm>
            <a:off x="9717569" y="5335593"/>
            <a:ext cx="680476" cy="574533"/>
          </a:xfrm>
          <a:prstGeom prst="rect">
            <a:avLst/>
          </a:prstGeom>
          <a:solidFill>
            <a:srgbClr val="82A44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R 130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G 164</a:t>
            </a:r>
          </a:p>
          <a:p>
            <a:pPr algn="ctr"/>
            <a:r>
              <a:rPr lang="en-GB" altLang="fr-FR" sz="800" noProof="0" dirty="0">
                <a:solidFill>
                  <a:schemeClr val="bg1"/>
                </a:solidFill>
              </a:rPr>
              <a:t>B 074</a:t>
            </a:r>
          </a:p>
        </p:txBody>
      </p:sp>
      <p:cxnSp>
        <p:nvCxnSpPr>
          <p:cNvPr id="39" name="Connecteur droit 38"/>
          <p:cNvCxnSpPr/>
          <p:nvPr userDrawn="1"/>
        </p:nvCxnSpPr>
        <p:spPr>
          <a:xfrm>
            <a:off x="404670" y="876762"/>
            <a:ext cx="99933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 userDrawn="1"/>
        </p:nvSpPr>
        <p:spPr>
          <a:xfrm>
            <a:off x="411918" y="931851"/>
            <a:ext cx="4798822" cy="1441036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100" b="1" u="sng" noProof="0" dirty="0">
                <a:solidFill>
                  <a:schemeClr val="tx1"/>
                </a:solidFill>
              </a:rPr>
              <a:t>HOW TO</a:t>
            </a:r>
            <a:r>
              <a:rPr lang="en-GB" sz="1100" b="1" u="sng" baseline="0" noProof="0" dirty="0">
                <a:solidFill>
                  <a:schemeClr val="tx1"/>
                </a:solidFill>
              </a:rPr>
              <a:t> </a:t>
            </a:r>
            <a:r>
              <a:rPr lang="en-GB" sz="1100" b="1" u="sng" noProof="0" dirty="0">
                <a:solidFill>
                  <a:schemeClr val="tx1"/>
                </a:solidFill>
              </a:rPr>
              <a:t>CREATE</a:t>
            </a:r>
            <a:r>
              <a:rPr lang="en-GB" sz="1100" b="1" u="sng" baseline="0" noProof="0" dirty="0">
                <a:solidFill>
                  <a:schemeClr val="tx1"/>
                </a:solidFill>
              </a:rPr>
              <a:t> CHARTS WITH BNPP STYLE </a:t>
            </a:r>
            <a:endParaRPr lang="en-GB" sz="1100" b="1" u="sng" noProof="0" dirty="0">
              <a:solidFill>
                <a:schemeClr val="tx1"/>
              </a:solidFill>
            </a:endParaRPr>
          </a:p>
          <a:p>
            <a:pPr marL="176213" indent="-176213" algn="l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1000" b="0" u="none" noProof="0" dirty="0">
                <a:solidFill>
                  <a:schemeClr val="tx1"/>
                </a:solidFill>
              </a:rPr>
              <a:t>create</a:t>
            </a:r>
            <a:r>
              <a:rPr lang="en-GB" sz="1000" b="0" u="none" baseline="0" noProof="0" dirty="0">
                <a:solidFill>
                  <a:schemeClr val="tx1"/>
                </a:solidFill>
              </a:rPr>
              <a:t> your chart on this slide</a:t>
            </a:r>
            <a:endParaRPr lang="en-GB" sz="1000" b="0" u="none" noProof="0" dirty="0">
              <a:solidFill>
                <a:schemeClr val="tx1"/>
              </a:solidFill>
            </a:endParaRPr>
          </a:p>
          <a:p>
            <a:pPr marL="176213" indent="-176213" algn="l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1000" b="0" u="none" noProof="0" dirty="0">
                <a:solidFill>
                  <a:schemeClr val="tx1"/>
                </a:solidFill>
              </a:rPr>
              <a:t>copy/paste</a:t>
            </a:r>
            <a:r>
              <a:rPr lang="en-GB" sz="1000" b="0" u="none" baseline="0" noProof="0" dirty="0">
                <a:solidFill>
                  <a:schemeClr val="tx1"/>
                </a:solidFill>
              </a:rPr>
              <a:t> on the right place</a:t>
            </a:r>
            <a:endParaRPr lang="en-GB" sz="1000" b="0" u="none" noProof="0" dirty="0">
              <a:solidFill>
                <a:schemeClr val="tx1"/>
              </a:solidFill>
            </a:endParaRPr>
          </a:p>
          <a:p>
            <a:pPr marL="0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endParaRPr lang="en-GB" sz="500" b="0" u="none" noProof="0" dirty="0">
              <a:solidFill>
                <a:schemeClr val="tx1"/>
              </a:solidFill>
            </a:endParaRPr>
          </a:p>
          <a:p>
            <a:pPr marL="0" indent="0" algn="l">
              <a:lnSpc>
                <a:spcPct val="100000"/>
              </a:lnSpc>
              <a:buFont typeface="Courier New" panose="02070309020205020404" pitchFamily="49" charset="0"/>
              <a:buNone/>
            </a:pPr>
            <a:r>
              <a:rPr lang="en-GB" sz="1000" b="0" u="none" noProof="0" dirty="0">
                <a:solidFill>
                  <a:schemeClr val="tx1"/>
                </a:solidFill>
              </a:rPr>
              <a:t>ATTENTION: Microsoft’s </a:t>
            </a:r>
            <a:r>
              <a:rPr lang="en-GB" sz="1000" b="0" u="none" noProof="0" dirty="0" err="1">
                <a:solidFill>
                  <a:schemeClr val="tx1"/>
                </a:solidFill>
              </a:rPr>
              <a:t>ChartStyles</a:t>
            </a:r>
            <a:r>
              <a:rPr lang="en-GB" sz="1000" b="0" u="none" noProof="0" dirty="0">
                <a:solidFill>
                  <a:schemeClr val="tx1"/>
                </a:solidFill>
              </a:rPr>
              <a:t> are not in  BNPP style. Don’t use them.</a:t>
            </a:r>
          </a:p>
          <a:p>
            <a:pPr marL="347663" indent="-171450" algn="l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GB" sz="1200" u="none" noProof="0" dirty="0">
              <a:solidFill>
                <a:schemeClr val="tx1"/>
              </a:solidFill>
            </a:endParaRPr>
          </a:p>
        </p:txBody>
      </p:sp>
      <p:sp>
        <p:nvSpPr>
          <p:cNvPr id="41" name="Espace réservé du graphique 2"/>
          <p:cNvSpPr>
            <a:spLocks noGrp="1"/>
          </p:cNvSpPr>
          <p:nvPr>
            <p:ph type="chart" sz="quarter" idx="13"/>
          </p:nvPr>
        </p:nvSpPr>
        <p:spPr>
          <a:xfrm>
            <a:off x="6166210" y="1050056"/>
            <a:ext cx="4229437" cy="295449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fr-FR" noProof="0"/>
              <a:t>Cliquez sur l'icône pour ajouter un graphique</a:t>
            </a:r>
            <a:endParaRPr lang="en-GB" noProof="0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411916" y="3008542"/>
            <a:ext cx="2191727" cy="1992008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100" b="1" u="sng" noProof="0" dirty="0">
                <a:solidFill>
                  <a:schemeClr val="tx1"/>
                </a:solidFill>
              </a:rPr>
              <a:t>Right click on the chart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sz="1000" b="0" u="none" noProof="0" dirty="0">
                <a:solidFill>
                  <a:schemeClr val="tx1"/>
                </a:solidFill>
              </a:rPr>
              <a:t>choose the part to</a:t>
            </a:r>
            <a:r>
              <a:rPr lang="en-GB" sz="1000" b="0" u="none" baseline="0" noProof="0" dirty="0">
                <a:solidFill>
                  <a:schemeClr val="tx1"/>
                </a:solidFill>
              </a:rPr>
              <a:t> modify (area, axis, legend, ...)</a:t>
            </a:r>
            <a:endParaRPr lang="en-GB" sz="1000" b="0" u="none" noProof="0" dirty="0">
              <a:solidFill>
                <a:schemeClr val="tx1"/>
              </a:solidFill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sz="1000" b="0" u="none" noProof="0" dirty="0">
                <a:solidFill>
                  <a:schemeClr val="tx1"/>
                </a:solidFill>
              </a:rPr>
              <a:t>use :</a:t>
            </a:r>
          </a:p>
          <a:p>
            <a:pPr marL="360363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1000" b="0" u="none" noProof="0" dirty="0">
                <a:solidFill>
                  <a:schemeClr val="tx1"/>
                </a:solidFill>
              </a:rPr>
              <a:t>font size</a:t>
            </a:r>
          </a:p>
          <a:p>
            <a:pPr marL="360363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1000" b="0" u="none" noProof="0" dirty="0">
                <a:solidFill>
                  <a:schemeClr val="tx1"/>
                </a:solidFill>
              </a:rPr>
              <a:t>fill colour</a:t>
            </a:r>
          </a:p>
          <a:p>
            <a:pPr marL="360363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1000" b="0" u="none" noProof="0" dirty="0">
                <a:solidFill>
                  <a:schemeClr val="tx1"/>
                </a:solidFill>
              </a:rPr>
              <a:t>line colour</a:t>
            </a:r>
          </a:p>
          <a:p>
            <a:pPr marL="0" indent="0" algn="l">
              <a:lnSpc>
                <a:spcPct val="150000"/>
              </a:lnSpc>
              <a:buFontTx/>
              <a:buNone/>
            </a:pPr>
            <a:r>
              <a:rPr lang="en-GB" sz="1000" b="1" u="none" noProof="0" dirty="0">
                <a:solidFill>
                  <a:schemeClr val="tx1"/>
                </a:solidFill>
              </a:rPr>
              <a:t>Try on the chart beside</a:t>
            </a:r>
          </a:p>
          <a:p>
            <a:pPr marL="347663" indent="-171450" algn="l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GB" sz="1200" u="none" noProof="0" dirty="0">
              <a:solidFill>
                <a:schemeClr val="tx1"/>
              </a:solidFill>
            </a:endParaRPr>
          </a:p>
        </p:txBody>
      </p:sp>
      <p:pic>
        <p:nvPicPr>
          <p:cNvPr id="8198" name="Picture 6" descr="http://cdn.solveyourtech.com/wp-content/uploads/2012/10/SAVE-EXCEL-CHART-AS-JPG-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8" t="7984" r="3683" b="69809"/>
          <a:stretch/>
        </p:blipFill>
        <p:spPr bwMode="auto">
          <a:xfrm>
            <a:off x="377957" y="2508937"/>
            <a:ext cx="2358220" cy="43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 userDrawn="1"/>
        </p:nvCxnSpPr>
        <p:spPr>
          <a:xfrm flipV="1">
            <a:off x="2508654" y="2591666"/>
            <a:ext cx="0" cy="92437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940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3"/>
          <p:cNvSpPr txBox="1">
            <a:spLocks noChangeArrowheads="1"/>
          </p:cNvSpPr>
          <p:nvPr userDrawn="1"/>
        </p:nvSpPr>
        <p:spPr bwMode="auto">
          <a:xfrm>
            <a:off x="992000" y="1218086"/>
            <a:ext cx="413114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indent="268288" algn="l">
              <a:defRPr>
                <a:solidFill>
                  <a:schemeClr val="tx1"/>
                </a:solidFill>
                <a:latin typeface="Arial" charset="0"/>
              </a:defRPr>
            </a:lvl1pPr>
            <a:lvl2pPr marL="534988"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Blip>
                <a:blip r:embed="rId2"/>
              </a:buBlip>
            </a:pPr>
            <a:r>
              <a:rPr lang="en-GB" altLang="fr-FR" sz="1600" dirty="0">
                <a:solidFill>
                  <a:schemeClr val="tx1"/>
                </a:solidFill>
                <a:latin typeface="+mn-lt"/>
              </a:rPr>
              <a:t>Graph 1</a:t>
            </a:r>
          </a:p>
        </p:txBody>
      </p:sp>
      <p:sp>
        <p:nvSpPr>
          <p:cNvPr id="28" name="Text Box 5"/>
          <p:cNvSpPr txBox="1">
            <a:spLocks noChangeArrowheads="1"/>
          </p:cNvSpPr>
          <p:nvPr userDrawn="1"/>
        </p:nvSpPr>
        <p:spPr bwMode="auto">
          <a:xfrm>
            <a:off x="5923866" y="1210486"/>
            <a:ext cx="413114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indent="268288" algn="l">
              <a:defRPr>
                <a:solidFill>
                  <a:schemeClr val="tx1"/>
                </a:solidFill>
                <a:latin typeface="Arial" charset="0"/>
              </a:defRPr>
            </a:lvl1pPr>
            <a:lvl2pPr marL="534988"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Blip>
                <a:blip r:embed="rId2"/>
              </a:buBlip>
            </a:pPr>
            <a:r>
              <a:rPr lang="en-GB" altLang="fr-FR" sz="1600" dirty="0">
                <a:solidFill>
                  <a:schemeClr val="tx1"/>
                </a:solidFill>
                <a:latin typeface="+mn-lt"/>
              </a:rPr>
              <a:t>Graph 2</a:t>
            </a:r>
          </a:p>
        </p:txBody>
      </p:sp>
      <p:sp>
        <p:nvSpPr>
          <p:cNvPr id="29" name="Text Box 6"/>
          <p:cNvSpPr txBox="1">
            <a:spLocks noChangeArrowheads="1"/>
          </p:cNvSpPr>
          <p:nvPr userDrawn="1"/>
        </p:nvSpPr>
        <p:spPr bwMode="auto">
          <a:xfrm>
            <a:off x="991999" y="3760486"/>
            <a:ext cx="413114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indent="268288" algn="l">
              <a:defRPr>
                <a:solidFill>
                  <a:schemeClr val="tx1"/>
                </a:solidFill>
                <a:latin typeface="Arial" charset="0"/>
              </a:defRPr>
            </a:lvl1pPr>
            <a:lvl2pPr marL="534988"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Blip>
                <a:blip r:embed="rId2"/>
              </a:buBlip>
            </a:pPr>
            <a:r>
              <a:rPr lang="en-GB" altLang="fr-FR" sz="1600" dirty="0">
                <a:solidFill>
                  <a:schemeClr val="tx1"/>
                </a:solidFill>
                <a:latin typeface="+mn-lt"/>
              </a:rPr>
              <a:t>Graph 3</a:t>
            </a:r>
          </a:p>
        </p:txBody>
      </p:sp>
      <p:sp>
        <p:nvSpPr>
          <p:cNvPr id="30" name="Text Box 7"/>
          <p:cNvSpPr txBox="1">
            <a:spLocks noChangeArrowheads="1"/>
          </p:cNvSpPr>
          <p:nvPr userDrawn="1"/>
        </p:nvSpPr>
        <p:spPr bwMode="auto">
          <a:xfrm>
            <a:off x="992000" y="1575833"/>
            <a:ext cx="38311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GB" altLang="fr-FR" sz="1000" i="1" dirty="0">
                <a:solidFill>
                  <a:schemeClr val="tx1"/>
                </a:solidFill>
              </a:rPr>
              <a:t>in €</a:t>
            </a:r>
            <a:r>
              <a:rPr lang="en-GB" altLang="fr-FR" sz="1000" i="1" dirty="0" err="1">
                <a:solidFill>
                  <a:schemeClr val="tx1"/>
                </a:solidFill>
              </a:rPr>
              <a:t>mn</a:t>
            </a:r>
            <a:endParaRPr lang="en-GB" altLang="fr-FR" sz="1000" i="1" dirty="0">
              <a:solidFill>
                <a:schemeClr val="tx1"/>
              </a:solidFill>
            </a:endParaRPr>
          </a:p>
        </p:txBody>
      </p:sp>
      <p:sp>
        <p:nvSpPr>
          <p:cNvPr id="31" name="Text Box 7"/>
          <p:cNvSpPr txBox="1">
            <a:spLocks noChangeArrowheads="1"/>
          </p:cNvSpPr>
          <p:nvPr userDrawn="1"/>
        </p:nvSpPr>
        <p:spPr bwMode="auto">
          <a:xfrm>
            <a:off x="5922789" y="1575833"/>
            <a:ext cx="38311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GB" altLang="fr-FR" sz="1000" i="1" dirty="0">
                <a:solidFill>
                  <a:schemeClr val="tx1"/>
                </a:solidFill>
              </a:rPr>
              <a:t>in €</a:t>
            </a:r>
            <a:r>
              <a:rPr lang="en-GB" altLang="fr-FR" sz="1000" i="1" dirty="0" err="1">
                <a:solidFill>
                  <a:schemeClr val="tx1"/>
                </a:solidFill>
              </a:rPr>
              <a:t>mn</a:t>
            </a:r>
            <a:endParaRPr lang="en-GB" altLang="fr-FR" sz="1000" i="1" dirty="0">
              <a:solidFill>
                <a:schemeClr val="tx1"/>
              </a:solidFill>
            </a:endParaRPr>
          </a:p>
        </p:txBody>
      </p:sp>
      <p:sp>
        <p:nvSpPr>
          <p:cNvPr id="32" name="Text Box 7"/>
          <p:cNvSpPr txBox="1">
            <a:spLocks noChangeArrowheads="1"/>
          </p:cNvSpPr>
          <p:nvPr userDrawn="1"/>
        </p:nvSpPr>
        <p:spPr bwMode="auto">
          <a:xfrm>
            <a:off x="992000" y="4120091"/>
            <a:ext cx="38311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GB" altLang="fr-FR" sz="1000" i="1" dirty="0">
                <a:solidFill>
                  <a:schemeClr val="tx1"/>
                </a:solidFill>
              </a:rPr>
              <a:t>in €</a:t>
            </a:r>
            <a:r>
              <a:rPr lang="en-GB" altLang="fr-FR" sz="1000" i="1" dirty="0" err="1">
                <a:solidFill>
                  <a:schemeClr val="tx1"/>
                </a:solidFill>
              </a:rPr>
              <a:t>mn</a:t>
            </a:r>
            <a:endParaRPr lang="en-GB" altLang="fr-FR" sz="1000" i="1" dirty="0">
              <a:solidFill>
                <a:schemeClr val="tx1"/>
              </a:solidFill>
            </a:endParaRPr>
          </a:p>
        </p:txBody>
      </p:sp>
      <p:graphicFrame>
        <p:nvGraphicFramePr>
          <p:cNvPr id="24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365726540"/>
              </p:ext>
            </p:extLst>
          </p:nvPr>
        </p:nvGraphicFramePr>
        <p:xfrm>
          <a:off x="5922792" y="1575832"/>
          <a:ext cx="4029878" cy="1996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Graphs</a:t>
            </a:r>
          </a:p>
        </p:txBody>
      </p:sp>
      <p:graphicFrame>
        <p:nvGraphicFramePr>
          <p:cNvPr id="25" name="Objec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181917742"/>
              </p:ext>
            </p:extLst>
          </p:nvPr>
        </p:nvGraphicFramePr>
        <p:xfrm>
          <a:off x="2083357" y="3972164"/>
          <a:ext cx="2616740" cy="1974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Objec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656504961"/>
              </p:ext>
            </p:extLst>
          </p:nvPr>
        </p:nvGraphicFramePr>
        <p:xfrm>
          <a:off x="1573000" y="1559710"/>
          <a:ext cx="3797350" cy="1884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6" name="Connecteur droit 15"/>
          <p:cNvCxnSpPr/>
          <p:nvPr userDrawn="1"/>
        </p:nvCxnSpPr>
        <p:spPr>
          <a:xfrm>
            <a:off x="404670" y="876762"/>
            <a:ext cx="99933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559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Tab</a:t>
            </a:r>
          </a:p>
        </p:txBody>
      </p:sp>
      <p:cxnSp>
        <p:nvCxnSpPr>
          <p:cNvPr id="20" name="Connecteur droit 19"/>
          <p:cNvCxnSpPr/>
          <p:nvPr userDrawn="1"/>
        </p:nvCxnSpPr>
        <p:spPr>
          <a:xfrm>
            <a:off x="404670" y="876762"/>
            <a:ext cx="99933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3"/>
          <p:cNvSpPr>
            <a:spLocks noChangeArrowheads="1"/>
          </p:cNvSpPr>
          <p:nvPr userDrawn="1"/>
        </p:nvSpPr>
        <p:spPr bwMode="auto">
          <a:xfrm>
            <a:off x="4893508" y="2453687"/>
            <a:ext cx="1615950" cy="3046185"/>
          </a:xfrm>
          <a:prstGeom prst="rect">
            <a:avLst/>
          </a:prstGeom>
          <a:solidFill>
            <a:srgbClr val="D2DCAA"/>
          </a:solidFill>
          <a:ln w="2857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2" name="Rectangle 4"/>
          <p:cNvSpPr>
            <a:spLocks noChangeArrowheads="1"/>
          </p:cNvSpPr>
          <p:nvPr userDrawn="1"/>
        </p:nvSpPr>
        <p:spPr bwMode="auto">
          <a:xfrm>
            <a:off x="4895632" y="1426307"/>
            <a:ext cx="1616452" cy="879062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3" name="Rectangle 5"/>
          <p:cNvSpPr>
            <a:spLocks noChangeArrowheads="1"/>
          </p:cNvSpPr>
          <p:nvPr userDrawn="1"/>
        </p:nvSpPr>
        <p:spPr bwMode="auto">
          <a:xfrm>
            <a:off x="6670029" y="1426307"/>
            <a:ext cx="1616452" cy="87906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fr-FR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auto">
          <a:xfrm>
            <a:off x="8444424" y="1426307"/>
            <a:ext cx="1616452" cy="87906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Rectangle 7"/>
          <p:cNvSpPr>
            <a:spLocks noChangeArrowheads="1"/>
          </p:cNvSpPr>
          <p:nvPr userDrawn="1"/>
        </p:nvSpPr>
        <p:spPr bwMode="auto">
          <a:xfrm>
            <a:off x="789481" y="2453687"/>
            <a:ext cx="9250767" cy="668775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6" name="Rectangle 8"/>
          <p:cNvSpPr>
            <a:spLocks noChangeArrowheads="1"/>
          </p:cNvSpPr>
          <p:nvPr userDrawn="1"/>
        </p:nvSpPr>
        <p:spPr bwMode="auto">
          <a:xfrm>
            <a:off x="789481" y="3229029"/>
            <a:ext cx="9250767" cy="668775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7" name="Rectangle 9"/>
          <p:cNvSpPr>
            <a:spLocks noChangeArrowheads="1"/>
          </p:cNvSpPr>
          <p:nvPr userDrawn="1"/>
        </p:nvSpPr>
        <p:spPr bwMode="auto">
          <a:xfrm>
            <a:off x="789481" y="4021498"/>
            <a:ext cx="9250767" cy="668775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8" name="Rectangle 10"/>
          <p:cNvSpPr>
            <a:spLocks noChangeArrowheads="1"/>
          </p:cNvSpPr>
          <p:nvPr userDrawn="1"/>
        </p:nvSpPr>
        <p:spPr bwMode="auto">
          <a:xfrm>
            <a:off x="789481" y="4831099"/>
            <a:ext cx="9250767" cy="668775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195508489"/>
              </p:ext>
            </p:extLst>
          </p:nvPr>
        </p:nvGraphicFramePr>
        <p:xfrm>
          <a:off x="1070760" y="1218210"/>
          <a:ext cx="9096761" cy="4596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2" name="Feuille de calcul" r:id="rId3" imgW="7639089" imgH="3295620" progId="Excel.Sheet.8">
                  <p:embed/>
                </p:oleObj>
              </mc:Choice>
              <mc:Fallback>
                <p:oleObj name="Feuille de calcul" r:id="rId3" imgW="7639089" imgH="3295620" progId="Excel.Sheet.8">
                  <p:embed/>
                  <p:pic>
                    <p:nvPicPr>
                      <p:cNvPr id="0" name="Obje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0760" y="1218210"/>
                        <a:ext cx="9096761" cy="45962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3523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/>
              <a:t>Presentation title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/>
              <a:t>|  00/00/0000  |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11917" y="331809"/>
            <a:ext cx="5499117" cy="4094005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6213" indent="0" algn="l">
              <a:lnSpc>
                <a:spcPct val="120000"/>
              </a:lnSpc>
            </a:pPr>
            <a:r>
              <a:rPr lang="en-GB" sz="1200" b="1" u="sng" noProof="0" dirty="0">
                <a:solidFill>
                  <a:schemeClr val="tx1"/>
                </a:solidFill>
              </a:rPr>
              <a:t>HOW TO INSERT A PICTURE</a:t>
            </a:r>
            <a:r>
              <a:rPr lang="en-GB" sz="1200" b="1" u="sng" baseline="0" noProof="0" dirty="0">
                <a:solidFill>
                  <a:schemeClr val="tx1"/>
                </a:solidFill>
              </a:rPr>
              <a:t> ON A SLIDE WITH SEVERAL SHAPES</a:t>
            </a:r>
            <a:r>
              <a:rPr lang="en-GB" sz="1200" b="1" u="sng" noProof="0" dirty="0">
                <a:solidFill>
                  <a:schemeClr val="tx1"/>
                </a:solidFill>
              </a:rPr>
              <a:t>?</a:t>
            </a:r>
          </a:p>
          <a:p>
            <a:pPr marL="176213" indent="0" algn="l">
              <a:lnSpc>
                <a:spcPct val="120000"/>
              </a:lnSpc>
            </a:pPr>
            <a:endParaRPr lang="en-GB" sz="1200" u="sng" noProof="0" dirty="0">
              <a:solidFill>
                <a:schemeClr val="tx1"/>
              </a:solidFill>
            </a:endParaRPr>
          </a:p>
          <a:p>
            <a:pPr marL="360363" indent="-184150" algn="l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1611313" algn="l"/>
              </a:tabLst>
            </a:pPr>
            <a:r>
              <a:rPr lang="en-GB" sz="1200" u="none" noProof="0" dirty="0">
                <a:solidFill>
                  <a:schemeClr val="tx1"/>
                </a:solidFill>
              </a:rPr>
              <a:t>View </a:t>
            </a:r>
            <a:r>
              <a:rPr lang="en-GB" sz="1200" u="none" noProof="0" dirty="0">
                <a:solidFill>
                  <a:schemeClr val="tx1"/>
                </a:solidFill>
                <a:sym typeface="Wingdings 3"/>
              </a:rPr>
              <a:t> Slide Master</a:t>
            </a:r>
          </a:p>
          <a:p>
            <a:pPr marL="360363" indent="-184150" algn="l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1611313" algn="l"/>
              </a:tabLst>
            </a:pPr>
            <a:r>
              <a:rPr lang="en-GB" sz="1200" u="none" noProof="0" dirty="0">
                <a:solidFill>
                  <a:schemeClr val="tx1"/>
                </a:solidFill>
                <a:sym typeface="Wingdings 3"/>
              </a:rPr>
              <a:t>Choose slide Title with picture</a:t>
            </a:r>
          </a:p>
          <a:p>
            <a:pPr marL="360363" indent="-184150" algn="l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1611313" algn="l"/>
              </a:tabLst>
            </a:pPr>
            <a:r>
              <a:rPr lang="en-GB" sz="1200" u="none" noProof="0" dirty="0">
                <a:solidFill>
                  <a:schemeClr val="tx1"/>
                </a:solidFill>
                <a:sym typeface="Wingdings 3"/>
              </a:rPr>
              <a:t>Insert your picture</a:t>
            </a:r>
          </a:p>
          <a:p>
            <a:pPr marL="360363" indent="-184150" algn="l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1611313" algn="l"/>
              </a:tabLst>
            </a:pPr>
            <a:r>
              <a:rPr lang="en-GB" sz="1200" u="none" noProof="0" dirty="0">
                <a:solidFill>
                  <a:schemeClr val="tx1"/>
                </a:solidFill>
                <a:sym typeface="Wingdings 3"/>
              </a:rPr>
              <a:t>Right</a:t>
            </a:r>
            <a:r>
              <a:rPr lang="en-GB" sz="1200" u="none" baseline="0" noProof="0" dirty="0">
                <a:solidFill>
                  <a:schemeClr val="tx1"/>
                </a:solidFill>
                <a:sym typeface="Wingdings 3"/>
              </a:rPr>
              <a:t> click on picture, choose Send Backward</a:t>
            </a:r>
            <a:endParaRPr lang="en-GB" sz="1200" u="none" noProof="0" dirty="0">
              <a:solidFill>
                <a:schemeClr val="tx1"/>
              </a:solidFill>
              <a:sym typeface="Wingdings 3"/>
            </a:endParaRPr>
          </a:p>
          <a:p>
            <a:pPr marL="360363" marR="0" indent="-1841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1611313" algn="l"/>
              </a:tabLst>
              <a:defRPr/>
            </a:pPr>
            <a:r>
              <a:rPr lang="en-GB" sz="1200" u="none" noProof="0" dirty="0">
                <a:solidFill>
                  <a:schemeClr val="tx1"/>
                </a:solidFill>
                <a:sym typeface="Wingdings 3"/>
              </a:rPr>
              <a:t>Delete the slide with text</a:t>
            </a:r>
            <a:br>
              <a:rPr lang="en-GB" sz="1200" u="none" noProof="0" dirty="0">
                <a:solidFill>
                  <a:schemeClr val="tx1"/>
                </a:solidFill>
                <a:sym typeface="Wingdings 3"/>
              </a:rPr>
            </a:br>
            <a:r>
              <a:rPr lang="en-GB" sz="1200" u="none" noProof="0" dirty="0">
                <a:solidFill>
                  <a:schemeClr val="tx1"/>
                </a:solidFill>
                <a:sym typeface="Wingdings 3"/>
              </a:rPr>
              <a:t>(just to show right place and size for the</a:t>
            </a:r>
            <a:r>
              <a:rPr lang="en-GB" sz="1200" u="none" baseline="0" noProof="0" dirty="0">
                <a:solidFill>
                  <a:schemeClr val="tx1"/>
                </a:solidFill>
                <a:sym typeface="Wingdings 3"/>
              </a:rPr>
              <a:t> picture)</a:t>
            </a:r>
            <a:endParaRPr lang="en-GB" sz="1200" u="none" noProof="0" dirty="0">
              <a:solidFill>
                <a:schemeClr val="tx1"/>
              </a:solidFill>
              <a:sym typeface="Wingdings 3"/>
            </a:endParaRP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endParaRPr lang="en-GB" sz="1200" u="none" noProof="0" dirty="0">
              <a:solidFill>
                <a:schemeClr val="tx1"/>
              </a:solidFill>
              <a:sym typeface="Wingdings 3"/>
            </a:endParaRP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200" u="none" noProof="0" dirty="0">
                <a:solidFill>
                  <a:schemeClr val="tx1"/>
                </a:solidFill>
                <a:sym typeface="Wingdings 3"/>
              </a:rPr>
              <a:t>To create many same slides with different pictures: </a:t>
            </a: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200" u="none" noProof="0" dirty="0">
                <a:solidFill>
                  <a:schemeClr val="tx1"/>
                </a:solidFill>
                <a:sym typeface="Wingdings 3"/>
              </a:rPr>
              <a:t>copy/paste this slide and change the picture</a:t>
            </a: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endParaRPr lang="en-GB" sz="1200" u="none" noProof="0" dirty="0">
              <a:solidFill>
                <a:schemeClr val="tx1"/>
              </a:solidFill>
              <a:sym typeface="Wingdings 3"/>
            </a:endParaRP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  <a:tabLst/>
            </a:pPr>
            <a:r>
              <a:rPr lang="en-GB" sz="1200" u="none" noProof="0" dirty="0">
                <a:solidFill>
                  <a:schemeClr val="tx1"/>
                </a:solidFill>
                <a:sym typeface="Wingdings 3"/>
              </a:rPr>
              <a:t>ATTENTION : do</a:t>
            </a:r>
            <a:r>
              <a:rPr lang="en-GB" sz="1200" u="none" baseline="0" noProof="0" dirty="0">
                <a:solidFill>
                  <a:schemeClr val="tx1"/>
                </a:solidFill>
                <a:sym typeface="Wingdings 3"/>
              </a:rPr>
              <a:t> not insert the picture with Format Background</a:t>
            </a:r>
            <a:endParaRPr lang="en-GB" sz="1200" u="none" noProof="0" dirty="0">
              <a:solidFill>
                <a:schemeClr val="tx1"/>
              </a:solidFill>
            </a:endParaRPr>
          </a:p>
        </p:txBody>
      </p:sp>
      <p:pic>
        <p:nvPicPr>
          <p:cNvPr id="9220" name="Picture 4" descr="http://www.google.fr/url?source=imglanding&amp;ct=img&amp;q=http://www.mydigitallife.info/wp-content/uploads/2010/06/ppt-master-slide.jpg&amp;sa=X&amp;ei=qWJoVcaVKMzeUbS3gIgE&amp;ved=0CAkQ8wc4Ig&amp;usg=AFQjCNFRVOwtBibdUtmdbmupjDYh2rvQk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984" y="331809"/>
            <a:ext cx="3091089" cy="71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e 1"/>
          <p:cNvGrpSpPr/>
          <p:nvPr userDrawn="1"/>
        </p:nvGrpSpPr>
        <p:grpSpPr>
          <a:xfrm>
            <a:off x="6081153" y="1891106"/>
            <a:ext cx="4281921" cy="4132231"/>
            <a:chOff x="4633595" y="1895912"/>
            <a:chExt cx="4402901" cy="3846138"/>
          </a:xfrm>
        </p:grpSpPr>
        <p:pic>
          <p:nvPicPr>
            <p:cNvPr id="9224" name="Picture 8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8" t="7968" r="4848"/>
            <a:stretch/>
          </p:blipFill>
          <p:spPr bwMode="auto">
            <a:xfrm>
              <a:off x="4633597" y="1895912"/>
              <a:ext cx="4402899" cy="308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6" t="23950" r="1315"/>
            <a:stretch/>
          </p:blipFill>
          <p:spPr bwMode="auto">
            <a:xfrm>
              <a:off x="4633595" y="2675364"/>
              <a:ext cx="4402901" cy="3066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226" name="Picture 10" descr="C:\Users\ChristineB\Desktop\Sans titre 6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455" y="3452588"/>
            <a:ext cx="2647533" cy="222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://www.google.fr/url?source=imglanding&amp;ct=img&amp;q=http://www.dvd-ppt-slideshow.com/blog/wp-content/uploads/2012/08/texture-powerpoint-theme-2.png&amp;sa=X&amp;ei=Gm1oVc2wJcu3Ub-DgMgF&amp;ved=0CAkQ8wc&amp;usg=AFQjCNFmMM-KW7TpX3rDpuxzu9nx4s4UTw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4630" y="4772240"/>
            <a:ext cx="1871308" cy="123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411915" y="4608641"/>
            <a:ext cx="2096739" cy="4124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b="1" noProof="0" dirty="0">
                <a:solidFill>
                  <a:schemeClr val="accent6"/>
                </a:solidFill>
                <a:sym typeface="Wingdings 3"/>
              </a:rPr>
              <a:t></a:t>
            </a:r>
            <a:r>
              <a:rPr lang="en-GB" sz="1400" noProof="0" dirty="0">
                <a:solidFill>
                  <a:schemeClr val="bg1"/>
                </a:solidFill>
                <a:sym typeface="Wingdings 3"/>
              </a:rPr>
              <a:t>   </a:t>
            </a:r>
            <a:r>
              <a:rPr lang="en-GB" sz="1400" noProof="0" dirty="0">
                <a:solidFill>
                  <a:schemeClr val="bg1"/>
                </a:solidFill>
              </a:rPr>
              <a:t>NOT TO DO</a:t>
            </a:r>
            <a:r>
              <a:rPr lang="en-GB" sz="1800" b="1" noProof="0" dirty="0">
                <a:solidFill>
                  <a:schemeClr val="accent6"/>
                </a:solidFill>
                <a:sym typeface="Wingdings 3"/>
              </a:rPr>
              <a:t></a:t>
            </a:r>
            <a:endParaRPr lang="en-GB" sz="1800" noProof="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11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ChristineB\Seenk-D\BNPP\2015-05\fond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17" y="2"/>
            <a:ext cx="10801351" cy="684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5069427"/>
            <a:ext cx="10805766" cy="17711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96943" y="4770118"/>
            <a:ext cx="4124925" cy="601791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>
              <a:solidFill>
                <a:schemeClr val="accent5"/>
              </a:solidFill>
            </a:endParaRPr>
          </a:p>
        </p:txBody>
      </p:sp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460927" y="477607"/>
            <a:ext cx="6294399" cy="133127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presentation title </a:t>
            </a:r>
            <a:br>
              <a:rPr lang="en-GB" noProof="0" dirty="0"/>
            </a:br>
            <a:r>
              <a:rPr lang="en-GB" noProof="0" dirty="0"/>
              <a:t>on multi-lines</a:t>
            </a:r>
          </a:p>
        </p:txBody>
      </p:sp>
      <p:sp>
        <p:nvSpPr>
          <p:cNvPr id="16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60927" y="1795793"/>
            <a:ext cx="6293700" cy="4309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subtitle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454186" y="4859355"/>
            <a:ext cx="37422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GB" noProof="0" dirty="0"/>
              <a:t>author’s name</a:t>
            </a:r>
          </a:p>
        </p:txBody>
      </p:sp>
      <p:sp>
        <p:nvSpPr>
          <p:cNvPr id="2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454186" y="5082306"/>
            <a:ext cx="37422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GB" noProof="0" dirty="0"/>
              <a:t>Location, 00/00/2015</a:t>
            </a:r>
          </a:p>
        </p:txBody>
      </p:sp>
      <p:pic>
        <p:nvPicPr>
          <p:cNvPr id="12" name="Picture 3" descr="BNPP_CARDIF_BL_Q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68" y="5399122"/>
            <a:ext cx="5483204" cy="108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 descr="C:\Users\995472\Desktop\BNP PARIBAS CARDIF TEMPLATES NLLE CHARTE\SIGNATURE DECLINAISON CARDIF\SIGNATURE DECLINAISON CARDIF\CARDIF_Sign_EN\CARDIF_Sign_EN_1l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567" y="5578203"/>
            <a:ext cx="3826622" cy="8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7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04670" y="1134418"/>
            <a:ext cx="9993375" cy="4727891"/>
          </a:xfrm>
        </p:spPr>
        <p:txBody>
          <a:bodyPr/>
          <a:lstStyle>
            <a:lvl1pPr>
              <a:defRPr/>
            </a:lvl1pPr>
            <a:lvl2pPr marL="358775" indent="-179388">
              <a:defRPr/>
            </a:lvl2pPr>
            <a:lvl3pPr marL="538163" indent="-182563">
              <a:defRPr/>
            </a:lvl3pPr>
            <a:lvl4pPr marL="719138" indent="-173038">
              <a:defRPr/>
            </a:lvl4pPr>
            <a:lvl5pPr marL="3175" indent="4763">
              <a:defRPr/>
            </a:lvl5pPr>
          </a:lstStyle>
          <a:p>
            <a:pPr lvl="0"/>
            <a:r>
              <a:rPr lang="en-GB" noProof="0" dirty="0"/>
              <a:t>Level 1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404670" y="115897"/>
            <a:ext cx="9993375" cy="74376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Presentation title</a:t>
            </a:r>
            <a:endParaRPr lang="en-GB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404670" y="876762"/>
            <a:ext cx="99933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356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434846" y="2155928"/>
            <a:ext cx="7303861" cy="2844484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Part Title</a:t>
            </a:r>
          </a:p>
        </p:txBody>
      </p:sp>
      <p:sp>
        <p:nvSpPr>
          <p:cNvPr id="10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691813" y="1506194"/>
            <a:ext cx="595350" cy="670289"/>
          </a:xfr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0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|  00/00/0000  |</a:t>
            </a:r>
            <a:endParaRPr lang="en-GB" noProof="0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Presentation title</a:t>
            </a:r>
            <a:endParaRPr lang="en-GB" noProof="0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734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1" name="Titre 1"/>
          <p:cNvSpPr>
            <a:spLocks noGrp="1"/>
          </p:cNvSpPr>
          <p:nvPr>
            <p:ph type="title" hasCustomPrompt="1"/>
          </p:nvPr>
        </p:nvSpPr>
        <p:spPr>
          <a:xfrm>
            <a:off x="1677878" y="690933"/>
            <a:ext cx="8720167" cy="743765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en-GB" noProof="0" dirty="0"/>
              <a:t>Slide contents</a:t>
            </a:r>
          </a:p>
        </p:txBody>
      </p:sp>
    </p:spTree>
    <p:extLst>
      <p:ext uri="{BB962C8B-B14F-4D97-AF65-F5344CB8AC3E}">
        <p14:creationId xmlns:p14="http://schemas.microsoft.com/office/powerpoint/2010/main" val="2814738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1" name="Titre 1"/>
          <p:cNvSpPr>
            <a:spLocks noGrp="1"/>
          </p:cNvSpPr>
          <p:nvPr>
            <p:ph type="title" hasCustomPrompt="1"/>
          </p:nvPr>
        </p:nvSpPr>
        <p:spPr>
          <a:xfrm>
            <a:off x="1677878" y="690933"/>
            <a:ext cx="8720167" cy="743765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en-GB" noProof="0" dirty="0"/>
              <a:t>Slide contents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658059" y="1654670"/>
            <a:ext cx="8760566" cy="3992164"/>
          </a:xfrm>
        </p:spPr>
        <p:txBody>
          <a:bodyPr lIns="0" anchor="t">
            <a:normAutofit/>
          </a:bodyPr>
          <a:lstStyle>
            <a:lvl1pPr marL="720725" indent="-720725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  <a:tabLst>
                <a:tab pos="2690813" algn="l"/>
              </a:tabLst>
              <a:defRPr sz="3000" b="1" cap="all" baseline="0">
                <a:solidFill>
                  <a:schemeClr val="tx1"/>
                </a:solidFill>
              </a:defRPr>
            </a:lvl1pPr>
            <a:lvl2pPr marL="1073150" indent="-352425">
              <a:buFont typeface="+mj-lt"/>
              <a:buAutoNum type="alphaUcPeriod"/>
              <a:tabLst/>
              <a:defRPr sz="2000" b="1" baseline="0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02830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Slide title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404670" y="876762"/>
            <a:ext cx="99933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142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0928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04670" y="98769"/>
            <a:ext cx="9993375" cy="74376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noProof="0" dirty="0" err="1"/>
              <a:t>Modifiez</a:t>
            </a:r>
            <a:r>
              <a:rPr lang="en-GB" noProof="0" dirty="0"/>
              <a:t>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04670" y="1409181"/>
            <a:ext cx="9993375" cy="445312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GB" noProof="0" dirty="0" err="1"/>
              <a:t>Modifiez</a:t>
            </a:r>
            <a:r>
              <a:rPr lang="en-GB" noProof="0" dirty="0"/>
              <a:t> les styles du </a:t>
            </a:r>
            <a:r>
              <a:rPr lang="en-GB" noProof="0" dirty="0" err="1"/>
              <a:t>texte</a:t>
            </a:r>
            <a:r>
              <a:rPr lang="en-GB" noProof="0" dirty="0"/>
              <a:t> du masque</a:t>
            </a:r>
          </a:p>
          <a:p>
            <a:pPr lvl="1"/>
            <a:r>
              <a:rPr lang="en-GB" noProof="0" dirty="0" err="1"/>
              <a:t>Deuxième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Troisième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3"/>
            <a:r>
              <a:rPr lang="en-GB" noProof="0" dirty="0" err="1"/>
              <a:t>Quatrième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4"/>
            <a:r>
              <a:rPr lang="en-GB" noProof="0" dirty="0" err="1"/>
              <a:t>Cinquième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618029" y="6379275"/>
            <a:ext cx="2381400" cy="17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Presentation title</a:t>
            </a:r>
            <a:endParaRPr lang="en-GB" dirty="0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60597" y="6379275"/>
            <a:ext cx="836981" cy="17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|  00/00/0000  |</a:t>
            </a:r>
            <a:endParaRPr lang="en-GB" dirty="0"/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886788" y="6379275"/>
            <a:ext cx="212625" cy="17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en-GB" smtClean="0"/>
              <a:pPr>
                <a:defRPr/>
              </a:pPr>
              <a:t>‹Nº›</a:t>
            </a:fld>
            <a:endParaRPr lang="en-GB" dirty="0"/>
          </a:p>
        </p:txBody>
      </p:sp>
      <p:cxnSp>
        <p:nvCxnSpPr>
          <p:cNvPr id="15" name="Connecteur droit 14"/>
          <p:cNvCxnSpPr/>
          <p:nvPr/>
        </p:nvCxnSpPr>
        <p:spPr>
          <a:xfrm>
            <a:off x="404670" y="6086902"/>
            <a:ext cx="99933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995472\Desktop\BNP PARIBAS CARDIF TEMPLATES NLLE CHARTE\SIGNATURE DECLINAISON CARDIF\SIGNATURE DECLINAISON CARDIF\CARDIF_Sign_EN\CARDIF_Sign_EN_1l.pn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903" y="6233905"/>
            <a:ext cx="2296420" cy="49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BNPP_CARDIF_BL_Q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46" y="6144171"/>
            <a:ext cx="3262908" cy="64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9651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85" r:id="rId2"/>
    <p:sldLayoutId id="2147483677" r:id="rId3"/>
    <p:sldLayoutId id="2147483663" r:id="rId4"/>
    <p:sldLayoutId id="2147483679" r:id="rId5"/>
    <p:sldLayoutId id="2147483686" r:id="rId6"/>
    <p:sldLayoutId id="2147483687" r:id="rId7"/>
    <p:sldLayoutId id="2147483666" r:id="rId8"/>
    <p:sldLayoutId id="2147483680" r:id="rId9"/>
    <p:sldLayoutId id="2147483681" r:id="rId10"/>
    <p:sldLayoutId id="2147483678" r:id="rId11"/>
    <p:sldLayoutId id="2147483682" r:id="rId12"/>
    <p:sldLayoutId id="2147483688" r:id="rId13"/>
    <p:sldLayoutId id="2147483683" r:id="rId14"/>
    <p:sldLayoutId id="2147483684" r:id="rId1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spcBef>
          <a:spcPts val="200"/>
        </a:spcBef>
        <a:buClr>
          <a:schemeClr val="accent4"/>
        </a:buClr>
        <a:buSzPct val="100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79388" algn="l" defTabSz="914400" rtl="0" eaLnBrk="1" latinLnBrk="0" hangingPunct="1">
        <a:spcBef>
          <a:spcPts val="200"/>
        </a:spcBef>
        <a:buClr>
          <a:schemeClr val="accent1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176213" algn="l" defTabSz="914400" rtl="0" eaLnBrk="1" latinLnBrk="0" hangingPunct="1"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58875" indent="-168275" algn="l" defTabSz="914400" rtl="0" eaLnBrk="1" latinLnBrk="0" hangingPunct="1">
        <a:spcBef>
          <a:spcPts val="200"/>
        </a:spcBef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ts val="200"/>
        </a:spcBef>
        <a:buFontTx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47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e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33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hyperlink" Target="https://www.google.com.pe/url?sa=i&amp;rct=j&amp;q=&amp;esrc=s&amp;source=images&amp;cd=&amp;cad=rja&amp;uact=8&amp;ved=2ahUKEwj4rrPEgaHaAhUE0lMKHeLsC4cQjRx6BAgAEAU&amp;url=https://pixabay.com/es/bot%C3%B3n-quitar-eliminar-s%C3%ADmbolo-304223/&amp;psig=AOvVaw2WWhRTiS_BFVrpbWfLNcyG&amp;ust=1522944758101099" TargetMode="External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11" Type="http://schemas.openxmlformats.org/officeDocument/2006/relationships/chart" Target="../charts/chart10.xml"/><Relationship Id="rId5" Type="http://schemas.openxmlformats.org/officeDocument/2006/relationships/image" Target="../media/image73.png"/><Relationship Id="rId15" Type="http://schemas.openxmlformats.org/officeDocument/2006/relationships/chart" Target="../charts/chart11.xml"/><Relationship Id="rId10" Type="http://schemas.openxmlformats.org/officeDocument/2006/relationships/chart" Target="../charts/chart9.xml"/><Relationship Id="rId4" Type="http://schemas.openxmlformats.org/officeDocument/2006/relationships/image" Target="../media/image72.png"/><Relationship Id="rId9" Type="http://schemas.openxmlformats.org/officeDocument/2006/relationships/chart" Target="../charts/chart8.xml"/><Relationship Id="rId14" Type="http://schemas.openxmlformats.org/officeDocument/2006/relationships/image" Target="../media/image7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6.jpeg"/><Relationship Id="rId4" Type="http://schemas.openxmlformats.org/officeDocument/2006/relationships/image" Target="../media/image81.png"/><Relationship Id="rId9" Type="http://schemas.openxmlformats.org/officeDocument/2006/relationships/image" Target="../media/image77.png"/><Relationship Id="rId1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chart" Target="../charts/chart14.xml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8.png"/><Relationship Id="rId12" Type="http://schemas.openxmlformats.org/officeDocument/2006/relationships/chart" Target="../charts/chart13.xml"/><Relationship Id="rId17" Type="http://schemas.openxmlformats.org/officeDocument/2006/relationships/image" Target="../media/image47.png"/><Relationship Id="rId2" Type="http://schemas.openxmlformats.org/officeDocument/2006/relationships/tags" Target="../tags/tag2.xml"/><Relationship Id="rId16" Type="http://schemas.openxmlformats.org/officeDocument/2006/relationships/image" Target="../media/image104.png"/><Relationship Id="rId1" Type="http://schemas.openxmlformats.org/officeDocument/2006/relationships/tags" Target="../tags/tag1.xml"/><Relationship Id="rId6" Type="http://schemas.openxmlformats.org/officeDocument/2006/relationships/image" Target="../media/image97.jpe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3.png"/><Relationship Id="rId10" Type="http://schemas.openxmlformats.org/officeDocument/2006/relationships/image" Target="../media/image101.png"/><Relationship Id="rId4" Type="http://schemas.openxmlformats.org/officeDocument/2006/relationships/image" Target="../media/image95.jpeg"/><Relationship Id="rId9" Type="http://schemas.openxmlformats.org/officeDocument/2006/relationships/image" Target="../media/image100.jpeg"/><Relationship Id="rId14" Type="http://schemas.openxmlformats.org/officeDocument/2006/relationships/chart" Target="../charts/chart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eg"/><Relationship Id="rId13" Type="http://schemas.openxmlformats.org/officeDocument/2006/relationships/image" Target="../media/image111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8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11" Type="http://schemas.openxmlformats.org/officeDocument/2006/relationships/image" Target="../media/image77.png"/><Relationship Id="rId5" Type="http://schemas.openxmlformats.org/officeDocument/2006/relationships/image" Target="../media/image107.png"/><Relationship Id="rId10" Type="http://schemas.openxmlformats.org/officeDocument/2006/relationships/image" Target="../media/image85.png"/><Relationship Id="rId4" Type="http://schemas.openxmlformats.org/officeDocument/2006/relationships/image" Target="../media/image106.png"/><Relationship Id="rId9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jpe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jpeg"/><Relationship Id="rId4" Type="http://schemas.openxmlformats.org/officeDocument/2006/relationships/image" Target="../media/image30.gif"/><Relationship Id="rId9" Type="http://schemas.openxmlformats.org/officeDocument/2006/relationships/image" Target="../media/image35.png"/><Relationship Id="rId14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EA21535B-8B8D-4E16-A782-F00E98883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"/>
            <a:ext cx="10801350" cy="680475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05676DAB-7C6E-4271-9054-0132E6C95E95}"/>
              </a:ext>
            </a:extLst>
          </p:cNvPr>
          <p:cNvSpPr txBox="1"/>
          <p:nvPr/>
        </p:nvSpPr>
        <p:spPr>
          <a:xfrm>
            <a:off x="1512243" y="3708301"/>
            <a:ext cx="3888432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2400" b="1" dirty="0" smtClean="0">
                <a:latin typeface="BNPP Sans Extra bold"/>
              </a:rPr>
              <a:t>Plan Estratégico 2018 - 2019</a:t>
            </a:r>
            <a:endParaRPr lang="es-PE" b="1" dirty="0">
              <a:latin typeface="BNPP Sans"/>
            </a:endParaRPr>
          </a:p>
        </p:txBody>
      </p:sp>
    </p:spTree>
    <p:extLst>
      <p:ext uri="{BB962C8B-B14F-4D97-AF65-F5344CB8AC3E}">
        <p14:creationId xmlns:p14="http://schemas.microsoft.com/office/powerpoint/2010/main" val="285939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10</a:t>
            </a:fld>
            <a:endParaRPr lang="en-GB" noProof="0" dirty="0"/>
          </a:p>
        </p:txBody>
      </p:sp>
      <p:sp>
        <p:nvSpPr>
          <p:cNvPr id="9" name="2 Título"/>
          <p:cNvSpPr txBox="1">
            <a:spLocks/>
          </p:cNvSpPr>
          <p:nvPr/>
        </p:nvSpPr>
        <p:spPr>
          <a:xfrm>
            <a:off x="432123" y="226333"/>
            <a:ext cx="8460000" cy="745664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2400" dirty="0">
                <a:latin typeface="BNPP Sans" pitchFamily="50" charset="0"/>
              </a:rPr>
              <a:t>Estructura Organizacional</a:t>
            </a:r>
            <a:endParaRPr lang="es-ES" sz="2400" dirty="0">
              <a:latin typeface="BNPP Sans" pitchFamily="50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23" y="971997"/>
            <a:ext cx="10009112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000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11</a:t>
            </a:fld>
            <a:endParaRPr lang="en-GB" noProof="0" dirty="0"/>
          </a:p>
        </p:txBody>
      </p:sp>
      <p:grpSp>
        <p:nvGrpSpPr>
          <p:cNvPr id="7" name="6 Grupo"/>
          <p:cNvGrpSpPr/>
          <p:nvPr/>
        </p:nvGrpSpPr>
        <p:grpSpPr>
          <a:xfrm>
            <a:off x="288107" y="963707"/>
            <a:ext cx="603897" cy="521077"/>
            <a:chOff x="558594" y="1323747"/>
            <a:chExt cx="603897" cy="521077"/>
          </a:xfrm>
        </p:grpSpPr>
        <p:sp>
          <p:nvSpPr>
            <p:cNvPr id="8" name="7 Elipse"/>
            <p:cNvSpPr/>
            <p:nvPr/>
          </p:nvSpPr>
          <p:spPr>
            <a:xfrm>
              <a:off x="558594" y="1323747"/>
              <a:ext cx="603897" cy="521077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tIns="90000" bIns="90000" anchor="ctr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defRPr/>
              </a:pPr>
              <a:endParaRPr lang="es-PE" altLang="es-ES" sz="1400" kern="0" smtClean="0">
                <a:solidFill>
                  <a:prstClr val="white"/>
                </a:solidFill>
                <a:cs typeface="Arial" charset="0"/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rgbClr val="9BBB59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61" y="1456211"/>
              <a:ext cx="343326" cy="244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9 Grupo"/>
          <p:cNvGrpSpPr/>
          <p:nvPr/>
        </p:nvGrpSpPr>
        <p:grpSpPr>
          <a:xfrm>
            <a:off x="3816499" y="908720"/>
            <a:ext cx="648072" cy="567037"/>
            <a:chOff x="3024411" y="1052736"/>
            <a:chExt cx="648072" cy="567037"/>
          </a:xfrm>
        </p:grpSpPr>
        <p:sp>
          <p:nvSpPr>
            <p:cNvPr id="11" name="10 Elipse"/>
            <p:cNvSpPr/>
            <p:nvPr/>
          </p:nvSpPr>
          <p:spPr>
            <a:xfrm>
              <a:off x="3024411" y="1052736"/>
              <a:ext cx="648072" cy="567037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tIns="90000" bIns="90000" anchor="ctr"/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defRPr/>
              </a:pPr>
              <a:endParaRPr lang="es-PE" altLang="es-ES" sz="1400" kern="0" smtClean="0">
                <a:solidFill>
                  <a:prstClr val="white"/>
                </a:solidFill>
                <a:cs typeface="Arial" charset="0"/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rgbClr val="9BBB59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1996" y="1132961"/>
              <a:ext cx="566455" cy="423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12 CuadroTexto"/>
          <p:cNvSpPr txBox="1"/>
          <p:nvPr/>
        </p:nvSpPr>
        <p:spPr>
          <a:xfrm>
            <a:off x="1224211" y="1052736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NPP Sans" pitchFamily="50" charset="0"/>
              </a:rPr>
              <a:t>Socios estratégicos</a:t>
            </a:r>
            <a:endParaRPr lang="es-PE" sz="14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NPP Sans" pitchFamily="50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4832597" y="1074119"/>
            <a:ext cx="1620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NPP Sans" pitchFamily="50" charset="0"/>
              </a:rPr>
              <a:t>Nuevos Negocios</a:t>
            </a:r>
            <a:endParaRPr lang="es-PE" sz="14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NPP Sans" pitchFamily="50" charset="0"/>
            </a:endParaRPr>
          </a:p>
        </p:txBody>
      </p:sp>
      <p:cxnSp>
        <p:nvCxnSpPr>
          <p:cNvPr id="15" name="14 Conector recto"/>
          <p:cNvCxnSpPr/>
          <p:nvPr/>
        </p:nvCxnSpPr>
        <p:spPr>
          <a:xfrm>
            <a:off x="864171" y="1340768"/>
            <a:ext cx="2520000" cy="1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6" name="15 Conector recto"/>
          <p:cNvCxnSpPr/>
          <p:nvPr/>
        </p:nvCxnSpPr>
        <p:spPr>
          <a:xfrm>
            <a:off x="864171" y="1035715"/>
            <a:ext cx="2556000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7" name="16 CuadroTexto"/>
          <p:cNvSpPr txBox="1"/>
          <p:nvPr/>
        </p:nvSpPr>
        <p:spPr>
          <a:xfrm>
            <a:off x="4680595" y="1412776"/>
            <a:ext cx="16386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50" i="1" dirty="0" smtClean="0">
                <a:solidFill>
                  <a:prstClr val="black"/>
                </a:solidFill>
                <a:latin typeface="BNPP Sans" pitchFamily="50" charset="0"/>
              </a:rPr>
              <a:t>Expansión y saturación</a:t>
            </a:r>
            <a:endParaRPr lang="es-PE" sz="1050" i="1" dirty="0">
              <a:solidFill>
                <a:prstClr val="black"/>
              </a:solidFill>
              <a:latin typeface="BNPP Sans" pitchFamily="50" charset="0"/>
            </a:endParaRPr>
          </a:p>
        </p:txBody>
      </p:sp>
      <p:cxnSp>
        <p:nvCxnSpPr>
          <p:cNvPr id="18" name="17 Conector recto"/>
          <p:cNvCxnSpPr/>
          <p:nvPr/>
        </p:nvCxnSpPr>
        <p:spPr>
          <a:xfrm>
            <a:off x="4392563" y="1376214"/>
            <a:ext cx="2628000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18 Conector recto"/>
          <p:cNvCxnSpPr/>
          <p:nvPr/>
        </p:nvCxnSpPr>
        <p:spPr>
          <a:xfrm>
            <a:off x="4428859" y="1052736"/>
            <a:ext cx="2628000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0" name="19 Elipse"/>
          <p:cNvSpPr/>
          <p:nvPr/>
        </p:nvSpPr>
        <p:spPr>
          <a:xfrm>
            <a:off x="7272883" y="980728"/>
            <a:ext cx="612000" cy="576000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endParaRPr lang="es-PE" altLang="es-ES" sz="1400" kern="0" smtClean="0">
              <a:solidFill>
                <a:prstClr val="white"/>
              </a:solidFill>
              <a:cs typeface="Arial" charset="0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8280995" y="1104999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NPP Sans" pitchFamily="50" charset="0"/>
              </a:rPr>
              <a:t>Cierre de negocios</a:t>
            </a:r>
            <a:endParaRPr lang="es-PE" sz="14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NPP Sans" pitchFamily="50" charset="0"/>
            </a:endParaRPr>
          </a:p>
        </p:txBody>
      </p:sp>
      <p:cxnSp>
        <p:nvCxnSpPr>
          <p:cNvPr id="22" name="21 Conector recto"/>
          <p:cNvCxnSpPr/>
          <p:nvPr/>
        </p:nvCxnSpPr>
        <p:spPr>
          <a:xfrm>
            <a:off x="7849227" y="1052674"/>
            <a:ext cx="2520000" cy="62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3" name="22 CuadroTexto"/>
          <p:cNvSpPr txBox="1"/>
          <p:nvPr/>
        </p:nvSpPr>
        <p:spPr>
          <a:xfrm>
            <a:off x="8569027" y="1412776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50" i="1" dirty="0" err="1" smtClean="0">
                <a:solidFill>
                  <a:prstClr val="black"/>
                </a:solidFill>
                <a:latin typeface="BNPP Sans" pitchFamily="50" charset="0"/>
              </a:rPr>
              <a:t>Portflolio</a:t>
            </a:r>
            <a:r>
              <a:rPr lang="es-PE" sz="1050" i="1" dirty="0" smtClean="0">
                <a:solidFill>
                  <a:prstClr val="black"/>
                </a:solidFill>
                <a:latin typeface="BNPP Sans" pitchFamily="50" charset="0"/>
              </a:rPr>
              <a:t> </a:t>
            </a:r>
            <a:r>
              <a:rPr lang="es-PE" sz="1050" i="1" dirty="0" err="1" smtClean="0">
                <a:solidFill>
                  <a:prstClr val="black"/>
                </a:solidFill>
                <a:latin typeface="BNPP Sans" pitchFamily="50" charset="0"/>
              </a:rPr>
              <a:t>Cleaning</a:t>
            </a:r>
            <a:endParaRPr lang="es-PE" sz="1050" i="1" dirty="0">
              <a:solidFill>
                <a:prstClr val="black"/>
              </a:solidFill>
              <a:latin typeface="BNPP Sans" pitchFamily="50" charset="0"/>
            </a:endParaRPr>
          </a:p>
        </p:txBody>
      </p:sp>
      <p:sp>
        <p:nvSpPr>
          <p:cNvPr id="24" name="23 Pentágono"/>
          <p:cNvSpPr/>
          <p:nvPr/>
        </p:nvSpPr>
        <p:spPr>
          <a:xfrm rot="5400000">
            <a:off x="8977932" y="275060"/>
            <a:ext cx="190300" cy="3024335"/>
          </a:xfrm>
          <a:prstGeom prst="homePlate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8" descr="Resultado de imagen para profitability icon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9BBB5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91" y="1061351"/>
            <a:ext cx="407211" cy="36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25 Imagen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07" b="25851"/>
          <a:stretch/>
        </p:blipFill>
        <p:spPr>
          <a:xfrm>
            <a:off x="544820" y="3132237"/>
            <a:ext cx="988633" cy="241462"/>
          </a:xfrm>
          <a:prstGeom prst="rect">
            <a:avLst/>
          </a:prstGeom>
        </p:spPr>
      </p:pic>
      <p:sp>
        <p:nvSpPr>
          <p:cNvPr id="27" name="26 Pentágono"/>
          <p:cNvSpPr/>
          <p:nvPr/>
        </p:nvSpPr>
        <p:spPr>
          <a:xfrm rot="5400000">
            <a:off x="1237085" y="3801919"/>
            <a:ext cx="1332295" cy="2962429"/>
          </a:xfrm>
          <a:prstGeom prst="homePlate">
            <a:avLst>
              <a:gd name="adj" fmla="val 10947"/>
            </a:avLst>
          </a:prstGeom>
          <a:solidFill>
            <a:srgbClr val="F79646">
              <a:lumMod val="75000"/>
            </a:srgbClr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27 Pentágono"/>
          <p:cNvSpPr/>
          <p:nvPr/>
        </p:nvSpPr>
        <p:spPr>
          <a:xfrm rot="5400000">
            <a:off x="4746430" y="3543038"/>
            <a:ext cx="1380496" cy="3528392"/>
          </a:xfrm>
          <a:prstGeom prst="homePlate">
            <a:avLst>
              <a:gd name="adj" fmla="val 10947"/>
            </a:avLst>
          </a:prstGeom>
          <a:solidFill>
            <a:srgbClr val="098C88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28 Pentágono"/>
          <p:cNvSpPr/>
          <p:nvPr/>
        </p:nvSpPr>
        <p:spPr>
          <a:xfrm rot="5400000">
            <a:off x="8430722" y="3722748"/>
            <a:ext cx="1332296" cy="3120772"/>
          </a:xfrm>
          <a:prstGeom prst="homePlate">
            <a:avLst>
              <a:gd name="adj" fmla="val 10947"/>
            </a:avLst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29 Pentágono"/>
          <p:cNvSpPr/>
          <p:nvPr/>
        </p:nvSpPr>
        <p:spPr>
          <a:xfrm rot="5400000">
            <a:off x="5420197" y="16369"/>
            <a:ext cx="190303" cy="3541719"/>
          </a:xfrm>
          <a:prstGeom prst="homePlate">
            <a:avLst/>
          </a:prstGeom>
          <a:solidFill>
            <a:srgbClr val="098C88"/>
          </a:solidFill>
          <a:ln w="254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30 Pentágono"/>
          <p:cNvSpPr/>
          <p:nvPr/>
        </p:nvSpPr>
        <p:spPr>
          <a:xfrm rot="5400000">
            <a:off x="1774782" y="334489"/>
            <a:ext cx="230952" cy="2916271"/>
          </a:xfrm>
          <a:prstGeom prst="homePlate">
            <a:avLst/>
          </a:prstGeom>
          <a:solidFill>
            <a:srgbClr val="F79646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7848947" y="2968476"/>
            <a:ext cx="2646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NPP Sans" pitchFamily="50" charset="0"/>
              </a:rPr>
              <a:t>SOAT  - Oncológico - CAFAE</a:t>
            </a:r>
            <a:endParaRPr lang="es-PE" sz="1400" b="1" dirty="0">
              <a:solidFill>
                <a:prstClr val="black">
                  <a:lumMod val="85000"/>
                  <a:lumOff val="15000"/>
                </a:prstClr>
              </a:solidFill>
              <a:latin typeface="BNPP Sans" pitchFamily="50" charset="0"/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864171" y="1412776"/>
            <a:ext cx="23762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50" i="1" dirty="0" smtClean="0">
                <a:solidFill>
                  <a:prstClr val="black"/>
                </a:solidFill>
                <a:latin typeface="BNPP Sans" pitchFamily="50" charset="0"/>
              </a:rPr>
              <a:t>Renovados con mejores condiciones</a:t>
            </a:r>
            <a:endParaRPr lang="es-PE" sz="1050" i="1" dirty="0">
              <a:solidFill>
                <a:prstClr val="black"/>
              </a:solidFill>
              <a:latin typeface="BNPP Sans" pitchFamily="50" charset="0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287" y="3204245"/>
            <a:ext cx="741116" cy="280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34 CuadroTexto"/>
          <p:cNvSpPr txBox="1"/>
          <p:nvPr/>
        </p:nvSpPr>
        <p:spPr>
          <a:xfrm>
            <a:off x="607493" y="4716413"/>
            <a:ext cx="268758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PE" sz="1050" dirty="0">
              <a:solidFill>
                <a:prstClr val="white"/>
              </a:solidFill>
              <a:latin typeface="BNPP Sans" pitchFamily="50" charset="0"/>
            </a:endParaRPr>
          </a:p>
          <a:p>
            <a:pPr algn="just"/>
            <a:r>
              <a:rPr lang="es-PE" sz="1050" dirty="0" smtClean="0">
                <a:solidFill>
                  <a:prstClr val="white"/>
                </a:solidFill>
                <a:latin typeface="BNPP Sans" pitchFamily="50" charset="0"/>
              </a:rPr>
              <a:t>Se renovaron las </a:t>
            </a:r>
            <a:r>
              <a:rPr lang="es-PE" sz="1050" b="1" dirty="0" smtClean="0">
                <a:solidFill>
                  <a:prstClr val="white"/>
                </a:solidFill>
                <a:latin typeface="BNPP Sans" pitchFamily="50" charset="0"/>
              </a:rPr>
              <a:t>cuentas estratégicas</a:t>
            </a:r>
            <a:r>
              <a:rPr lang="es-PE" sz="1050" dirty="0" smtClean="0">
                <a:solidFill>
                  <a:prstClr val="white"/>
                </a:solidFill>
                <a:latin typeface="BNPP Sans" pitchFamily="50" charset="0"/>
              </a:rPr>
              <a:t> con </a:t>
            </a:r>
            <a:r>
              <a:rPr lang="es-PE" sz="1050" b="1" dirty="0" smtClean="0">
                <a:solidFill>
                  <a:prstClr val="white"/>
                </a:solidFill>
                <a:latin typeface="BNPP Sans" pitchFamily="50" charset="0"/>
              </a:rPr>
              <a:t>mejores condiciones </a:t>
            </a:r>
            <a:r>
              <a:rPr lang="es-PE" sz="1050" dirty="0" smtClean="0">
                <a:solidFill>
                  <a:prstClr val="white"/>
                </a:solidFill>
                <a:latin typeface="BNPP Sans" pitchFamily="50" charset="0"/>
              </a:rPr>
              <a:t>buscando</a:t>
            </a:r>
            <a:r>
              <a:rPr lang="es-PE" sz="1050" b="1" dirty="0" smtClean="0">
                <a:solidFill>
                  <a:prstClr val="white"/>
                </a:solidFill>
                <a:latin typeface="BNPP Sans" pitchFamily="50" charset="0"/>
              </a:rPr>
              <a:t> incrementar la rentabilidad </a:t>
            </a:r>
            <a:r>
              <a:rPr lang="es-PE" sz="1050" dirty="0" smtClean="0">
                <a:solidFill>
                  <a:prstClr val="white"/>
                </a:solidFill>
                <a:latin typeface="BNPP Sans" pitchFamily="50" charset="0"/>
              </a:rPr>
              <a:t>del negocio.</a:t>
            </a:r>
          </a:p>
          <a:p>
            <a:pPr algn="just"/>
            <a:endParaRPr lang="es-PE" sz="1050" dirty="0">
              <a:solidFill>
                <a:prstClr val="white"/>
              </a:solidFill>
              <a:latin typeface="BNPP Sans" pitchFamily="50" charset="0"/>
            </a:endParaRPr>
          </a:p>
        </p:txBody>
      </p:sp>
      <p:sp>
        <p:nvSpPr>
          <p:cNvPr id="36" name="35 CuadroTexto"/>
          <p:cNvSpPr txBox="1"/>
          <p:nvPr/>
        </p:nvSpPr>
        <p:spPr>
          <a:xfrm>
            <a:off x="3720068" y="4797152"/>
            <a:ext cx="340879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1050" b="1" dirty="0" smtClean="0">
                <a:solidFill>
                  <a:prstClr val="white"/>
                </a:solidFill>
                <a:latin typeface="BNPP Sans" pitchFamily="50" charset="0"/>
              </a:rPr>
              <a:t>Crecer </a:t>
            </a:r>
            <a:r>
              <a:rPr lang="es-PE" sz="1050" dirty="0" smtClean="0">
                <a:solidFill>
                  <a:prstClr val="white"/>
                </a:solidFill>
                <a:latin typeface="BNPP Sans" pitchFamily="50" charset="0"/>
              </a:rPr>
              <a:t>como parte de la estrategia de obtener negocios a través de </a:t>
            </a:r>
            <a:r>
              <a:rPr lang="es-PE" sz="1050" b="1" dirty="0" smtClean="0">
                <a:solidFill>
                  <a:prstClr val="white"/>
                </a:solidFill>
                <a:latin typeface="BNPP Sans" pitchFamily="50" charset="0"/>
              </a:rPr>
              <a:t>Consorcios</a:t>
            </a:r>
            <a:r>
              <a:rPr lang="es-PE" sz="1050" dirty="0" smtClean="0">
                <a:solidFill>
                  <a:prstClr val="white"/>
                </a:solidFill>
                <a:latin typeface="BNPP Sans" pitchFamily="50" charset="0"/>
              </a:rPr>
              <a:t>.</a:t>
            </a:r>
          </a:p>
          <a:p>
            <a:pPr algn="just"/>
            <a:endParaRPr lang="es-PE" sz="1050" b="1" dirty="0">
              <a:solidFill>
                <a:prstClr val="white"/>
              </a:solidFill>
              <a:latin typeface="BNPP Sans" pitchFamily="50" charset="0"/>
            </a:endParaRPr>
          </a:p>
          <a:p>
            <a:pPr algn="just"/>
            <a:r>
              <a:rPr lang="es-PE" sz="1050" dirty="0" smtClean="0">
                <a:solidFill>
                  <a:prstClr val="white"/>
                </a:solidFill>
                <a:latin typeface="BNPP Sans" pitchFamily="50" charset="0"/>
              </a:rPr>
              <a:t>Retomamos nuestra participación en </a:t>
            </a:r>
            <a:r>
              <a:rPr lang="es-PE" sz="1050" b="1" dirty="0" smtClean="0">
                <a:solidFill>
                  <a:prstClr val="white"/>
                </a:solidFill>
                <a:latin typeface="BNPP Sans" pitchFamily="50" charset="0"/>
              </a:rPr>
              <a:t>Ripley</a:t>
            </a:r>
            <a:r>
              <a:rPr lang="es-PE" sz="1050" dirty="0" smtClean="0">
                <a:solidFill>
                  <a:prstClr val="white"/>
                </a:solidFill>
                <a:latin typeface="BNPP Sans" pitchFamily="50" charset="0"/>
              </a:rPr>
              <a:t>, lo que nos consolida como </a:t>
            </a:r>
            <a:r>
              <a:rPr lang="es-PE" sz="1050" b="1" dirty="0" smtClean="0">
                <a:solidFill>
                  <a:prstClr val="white"/>
                </a:solidFill>
                <a:latin typeface="BNPP Sans" pitchFamily="50" charset="0"/>
              </a:rPr>
              <a:t>líder del negocio individual</a:t>
            </a:r>
            <a:r>
              <a:rPr lang="es-PE" sz="1050" dirty="0" smtClean="0">
                <a:solidFill>
                  <a:prstClr val="white"/>
                </a:solidFill>
                <a:latin typeface="BNPP Sans" pitchFamily="50" charset="0"/>
              </a:rPr>
              <a:t>.</a:t>
            </a:r>
            <a:endParaRPr lang="es-PE" sz="1050" b="1" dirty="0" smtClean="0">
              <a:solidFill>
                <a:prstClr val="white"/>
              </a:solidFill>
              <a:latin typeface="BNPP Sans" pitchFamily="50" charset="0"/>
            </a:endParaRPr>
          </a:p>
        </p:txBody>
      </p:sp>
      <p:sp>
        <p:nvSpPr>
          <p:cNvPr id="37" name="36 CuadroTexto"/>
          <p:cNvSpPr txBox="1"/>
          <p:nvPr/>
        </p:nvSpPr>
        <p:spPr>
          <a:xfrm>
            <a:off x="3707207" y="1980109"/>
            <a:ext cx="2556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BNPP Sans" pitchFamily="50" charset="0"/>
              </a:rPr>
              <a:t>Nuevos negocios </a:t>
            </a:r>
            <a:r>
              <a:rPr lang="es-PE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BNPP Sans" pitchFamily="50" charset="0"/>
              </a:rPr>
              <a:t>ganados</a:t>
            </a:r>
            <a:endParaRPr lang="es-PE" sz="1200" b="1" dirty="0">
              <a:solidFill>
                <a:prstClr val="black">
                  <a:lumMod val="95000"/>
                  <a:lumOff val="5000"/>
                </a:prstClr>
              </a:solidFill>
              <a:latin typeface="BNPP Sans" pitchFamily="50" charset="0"/>
            </a:endParaRPr>
          </a:p>
        </p:txBody>
      </p:sp>
      <p:cxnSp>
        <p:nvCxnSpPr>
          <p:cNvPr id="44" name="43 Conector recto"/>
          <p:cNvCxnSpPr/>
          <p:nvPr/>
        </p:nvCxnSpPr>
        <p:spPr>
          <a:xfrm>
            <a:off x="7848947" y="1412714"/>
            <a:ext cx="2520000" cy="62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45" name="44 CuadroTexto"/>
          <p:cNvSpPr txBox="1"/>
          <p:nvPr/>
        </p:nvSpPr>
        <p:spPr>
          <a:xfrm>
            <a:off x="3672483" y="3431302"/>
            <a:ext cx="2556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BNPP Sans" pitchFamily="50" charset="0"/>
              </a:rPr>
              <a:t>Por </a:t>
            </a:r>
            <a:r>
              <a:rPr lang="es-PE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BNPP Sans" pitchFamily="50" charset="0"/>
              </a:rPr>
              <a:t>venir….</a:t>
            </a:r>
            <a:endParaRPr lang="es-PE" sz="1200" b="1" dirty="0">
              <a:solidFill>
                <a:prstClr val="black">
                  <a:lumMod val="95000"/>
                  <a:lumOff val="5000"/>
                </a:prstClr>
              </a:solidFill>
              <a:latin typeface="BNPP Sans" pitchFamily="50" charset="0"/>
            </a:endParaRP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084" y="2492896"/>
            <a:ext cx="67741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631" y="2496674"/>
            <a:ext cx="741116" cy="280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7" descr="Imagen relacionad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771" y="3855689"/>
            <a:ext cx="82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49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56" y="3937516"/>
            <a:ext cx="798854" cy="180000"/>
          </a:xfrm>
          <a:prstGeom prst="rect">
            <a:avLst/>
          </a:prstGeom>
        </p:spPr>
      </p:pic>
      <p:pic>
        <p:nvPicPr>
          <p:cNvPr id="51" name="50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88" y="3886160"/>
            <a:ext cx="982158" cy="227057"/>
          </a:xfrm>
          <a:prstGeom prst="rect">
            <a:avLst/>
          </a:prstGeom>
        </p:spPr>
      </p:pic>
      <p:sp>
        <p:nvSpPr>
          <p:cNvPr id="53" name="52 Pentágono"/>
          <p:cNvSpPr/>
          <p:nvPr/>
        </p:nvSpPr>
        <p:spPr>
          <a:xfrm rot="5400000">
            <a:off x="8862517" y="1924593"/>
            <a:ext cx="510129" cy="2503290"/>
          </a:xfrm>
          <a:prstGeom prst="homePlat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23" t="54010" r="5392" b="43172"/>
          <a:stretch/>
        </p:blipFill>
        <p:spPr bwMode="auto">
          <a:xfrm rot="16200000">
            <a:off x="2609758" y="3003988"/>
            <a:ext cx="1789840" cy="19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9" descr="Imagen relacionada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05" y="4757862"/>
            <a:ext cx="193636" cy="22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55 CuadroTexto"/>
          <p:cNvSpPr txBox="1"/>
          <p:nvPr/>
        </p:nvSpPr>
        <p:spPr>
          <a:xfrm>
            <a:off x="288107" y="2669710"/>
            <a:ext cx="1440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b="1" dirty="0" smtClean="0">
                <a:solidFill>
                  <a:prstClr val="black"/>
                </a:solidFill>
                <a:latin typeface="BNPP Sans" pitchFamily="50" charset="0"/>
              </a:rPr>
              <a:t>Desgravamen PP +PJ</a:t>
            </a:r>
          </a:p>
          <a:p>
            <a:pPr algn="ctr"/>
            <a:r>
              <a:rPr lang="es-PE" sz="1000" dirty="0" smtClean="0">
                <a:solidFill>
                  <a:prstClr val="black"/>
                </a:solidFill>
                <a:latin typeface="BNPP Sans" pitchFamily="50" charset="0"/>
              </a:rPr>
              <a:t>2 años</a:t>
            </a:r>
            <a:endParaRPr lang="es-PE" sz="1000" dirty="0">
              <a:solidFill>
                <a:prstClr val="black"/>
              </a:solidFill>
              <a:latin typeface="BNPP Sans" pitchFamily="50" charset="0"/>
            </a:endParaRPr>
          </a:p>
        </p:txBody>
      </p:sp>
      <p:sp>
        <p:nvSpPr>
          <p:cNvPr id="57" name="56 CuadroTexto"/>
          <p:cNvSpPr txBox="1"/>
          <p:nvPr/>
        </p:nvSpPr>
        <p:spPr>
          <a:xfrm>
            <a:off x="144091" y="3366253"/>
            <a:ext cx="1764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b="1" dirty="0" smtClean="0">
                <a:solidFill>
                  <a:prstClr val="black"/>
                </a:solidFill>
                <a:latin typeface="BNPP Sans" pitchFamily="50" charset="0"/>
              </a:rPr>
              <a:t>Desgravamen + PT</a:t>
            </a:r>
            <a:r>
              <a:rPr lang="es-PE" sz="1000" dirty="0" smtClean="0">
                <a:solidFill>
                  <a:prstClr val="black"/>
                </a:solidFill>
                <a:latin typeface="BNPP Sans" pitchFamily="50" charset="0"/>
              </a:rPr>
              <a:t>: 2 años</a:t>
            </a:r>
            <a:endParaRPr lang="es-PE" sz="1000" dirty="0">
              <a:solidFill>
                <a:prstClr val="black"/>
              </a:solidFill>
              <a:latin typeface="BNPP Sans" pitchFamily="50" charset="0"/>
            </a:endParaRPr>
          </a:p>
        </p:txBody>
      </p:sp>
      <p:sp>
        <p:nvSpPr>
          <p:cNvPr id="58" name="57 CuadroTexto"/>
          <p:cNvSpPr txBox="1"/>
          <p:nvPr/>
        </p:nvSpPr>
        <p:spPr>
          <a:xfrm>
            <a:off x="1951284" y="3492277"/>
            <a:ext cx="1289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b="1" dirty="0" smtClean="0">
                <a:solidFill>
                  <a:prstClr val="black"/>
                </a:solidFill>
                <a:latin typeface="BNPP Sans" pitchFamily="50" charset="0"/>
              </a:rPr>
              <a:t>Vida Tranquila</a:t>
            </a:r>
          </a:p>
          <a:p>
            <a:pPr algn="ctr"/>
            <a:r>
              <a:rPr lang="es-PE" sz="1000" dirty="0" smtClean="0">
                <a:solidFill>
                  <a:prstClr val="black"/>
                </a:solidFill>
                <a:latin typeface="BNPP Sans" pitchFamily="50" charset="0"/>
              </a:rPr>
              <a:t> 2 años</a:t>
            </a:r>
            <a:endParaRPr lang="es-PE" sz="1000" dirty="0">
              <a:solidFill>
                <a:prstClr val="black"/>
              </a:solidFill>
              <a:latin typeface="BNPP Sans" pitchFamily="50" charset="0"/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23" t="54010" r="5392" b="43172"/>
          <a:stretch/>
        </p:blipFill>
        <p:spPr bwMode="auto">
          <a:xfrm rot="16200000">
            <a:off x="6642206" y="3134591"/>
            <a:ext cx="1789840" cy="19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59 CuadroTexto"/>
          <p:cNvSpPr txBox="1"/>
          <p:nvPr/>
        </p:nvSpPr>
        <p:spPr>
          <a:xfrm>
            <a:off x="5040635" y="2834928"/>
            <a:ext cx="12090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850" b="1" dirty="0" smtClean="0">
                <a:solidFill>
                  <a:prstClr val="black"/>
                </a:solidFill>
                <a:latin typeface="BNPP Sans" pitchFamily="50" charset="0"/>
              </a:rPr>
              <a:t>Sepelio </a:t>
            </a:r>
          </a:p>
          <a:p>
            <a:pPr algn="ctr"/>
            <a:r>
              <a:rPr lang="es-PE" sz="850" dirty="0" smtClean="0">
                <a:solidFill>
                  <a:prstClr val="black"/>
                </a:solidFill>
                <a:latin typeface="BNPP Sans" pitchFamily="50" charset="0"/>
              </a:rPr>
              <a:t>3 años</a:t>
            </a:r>
            <a:endParaRPr lang="es-PE" sz="850" dirty="0">
              <a:solidFill>
                <a:prstClr val="black"/>
              </a:solidFill>
              <a:latin typeface="BNPP Sans" pitchFamily="50" charset="0"/>
            </a:endParaRPr>
          </a:p>
        </p:txBody>
      </p:sp>
      <p:sp>
        <p:nvSpPr>
          <p:cNvPr id="63" name="62 Rectángulo"/>
          <p:cNvSpPr/>
          <p:nvPr/>
        </p:nvSpPr>
        <p:spPr>
          <a:xfrm>
            <a:off x="3568631" y="2805311"/>
            <a:ext cx="170751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900" b="1" dirty="0" smtClean="0">
                <a:solidFill>
                  <a:prstClr val="black"/>
                </a:solidFill>
                <a:latin typeface="BNPP Sans" pitchFamily="50" charset="0"/>
              </a:rPr>
              <a:t>Protección de tarjeta: </a:t>
            </a:r>
            <a:r>
              <a:rPr lang="es-PE" sz="900" dirty="0" smtClean="0">
                <a:solidFill>
                  <a:prstClr val="black"/>
                </a:solidFill>
                <a:latin typeface="BNPP Sans" pitchFamily="50" charset="0"/>
              </a:rPr>
              <a:t>3 años</a:t>
            </a:r>
          </a:p>
          <a:p>
            <a:r>
              <a:rPr lang="es-PE" sz="900" b="1" dirty="0" smtClean="0">
                <a:solidFill>
                  <a:prstClr val="black"/>
                </a:solidFill>
                <a:latin typeface="BNPP Sans" pitchFamily="50" charset="0"/>
              </a:rPr>
              <a:t>Desgravamen </a:t>
            </a:r>
            <a:r>
              <a:rPr lang="es-PE" sz="900" b="1" dirty="0" err="1" smtClean="0">
                <a:solidFill>
                  <a:prstClr val="black"/>
                </a:solidFill>
                <a:latin typeface="BNPP Sans" pitchFamily="50" charset="0"/>
              </a:rPr>
              <a:t>P.ef</a:t>
            </a:r>
            <a:r>
              <a:rPr lang="es-PE" sz="900" b="1" dirty="0" smtClean="0">
                <a:solidFill>
                  <a:prstClr val="black"/>
                </a:solidFill>
                <a:latin typeface="BNPP Sans" pitchFamily="50" charset="0"/>
              </a:rPr>
              <a:t>: </a:t>
            </a:r>
            <a:r>
              <a:rPr lang="es-PE" sz="900" dirty="0" smtClean="0">
                <a:solidFill>
                  <a:prstClr val="black"/>
                </a:solidFill>
                <a:latin typeface="BNPP Sans" pitchFamily="50" charset="0"/>
              </a:rPr>
              <a:t>5 años</a:t>
            </a:r>
          </a:p>
          <a:p>
            <a:r>
              <a:rPr lang="es-PE" sz="900" b="1" dirty="0" smtClean="0">
                <a:solidFill>
                  <a:prstClr val="black"/>
                </a:solidFill>
                <a:latin typeface="BNPP Sans" pitchFamily="50" charset="0"/>
              </a:rPr>
              <a:t>Accidentes personales</a:t>
            </a:r>
            <a:r>
              <a:rPr lang="es-PE" sz="900" dirty="0" smtClean="0">
                <a:solidFill>
                  <a:prstClr val="black"/>
                </a:solidFill>
                <a:latin typeface="BNPP Sans" pitchFamily="50" charset="0"/>
              </a:rPr>
              <a:t>: 5 año</a:t>
            </a:r>
            <a:r>
              <a:rPr lang="es-PE" sz="900" b="1" dirty="0" smtClean="0">
                <a:solidFill>
                  <a:prstClr val="black"/>
                </a:solidFill>
                <a:latin typeface="BNPP Sans" pitchFamily="50" charset="0"/>
              </a:rPr>
              <a:t>s</a:t>
            </a:r>
            <a:endParaRPr lang="es-PE" sz="900" b="1" dirty="0">
              <a:solidFill>
                <a:prstClr val="black"/>
              </a:solidFill>
              <a:latin typeface="BNPP Sans" pitchFamily="50" charset="0"/>
            </a:endParaRPr>
          </a:p>
        </p:txBody>
      </p:sp>
      <p:sp>
        <p:nvSpPr>
          <p:cNvPr id="64" name="63 CuadroTexto"/>
          <p:cNvSpPr txBox="1"/>
          <p:nvPr/>
        </p:nvSpPr>
        <p:spPr>
          <a:xfrm>
            <a:off x="6207880" y="2825636"/>
            <a:ext cx="120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900" b="1" dirty="0" smtClean="0">
                <a:solidFill>
                  <a:prstClr val="black"/>
                </a:solidFill>
                <a:latin typeface="BNPP Sans" pitchFamily="50" charset="0"/>
              </a:rPr>
              <a:t>Desempleo PP</a:t>
            </a:r>
          </a:p>
          <a:p>
            <a:pPr algn="ctr"/>
            <a:r>
              <a:rPr lang="es-PE" sz="900" dirty="0" smtClean="0">
                <a:solidFill>
                  <a:prstClr val="black"/>
                </a:solidFill>
                <a:latin typeface="BNPP Sans" pitchFamily="50" charset="0"/>
              </a:rPr>
              <a:t>3 años</a:t>
            </a:r>
            <a:endParaRPr lang="es-PE" sz="900" dirty="0">
              <a:solidFill>
                <a:prstClr val="black"/>
              </a:solidFill>
              <a:latin typeface="BNPP Sans" pitchFamily="50" charset="0"/>
            </a:endParaRPr>
          </a:p>
        </p:txBody>
      </p:sp>
      <p:sp>
        <p:nvSpPr>
          <p:cNvPr id="65" name="64 Rectángulo"/>
          <p:cNvSpPr/>
          <p:nvPr/>
        </p:nvSpPr>
        <p:spPr>
          <a:xfrm>
            <a:off x="7632923" y="4869160"/>
            <a:ext cx="29047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1050" dirty="0" smtClean="0">
                <a:solidFill>
                  <a:prstClr val="white"/>
                </a:solidFill>
                <a:latin typeface="BNPP Sans" pitchFamily="50" charset="0"/>
              </a:rPr>
              <a:t>Cerramos </a:t>
            </a:r>
            <a:r>
              <a:rPr lang="es-CL" sz="1050" dirty="0">
                <a:solidFill>
                  <a:prstClr val="white"/>
                </a:solidFill>
                <a:latin typeface="BNPP Sans" pitchFamily="50" charset="0"/>
              </a:rPr>
              <a:t>cuentas </a:t>
            </a:r>
            <a:r>
              <a:rPr lang="es-CL" sz="1050" dirty="0" smtClean="0">
                <a:solidFill>
                  <a:prstClr val="white"/>
                </a:solidFill>
                <a:latin typeface="BNPP Sans" pitchFamily="50" charset="0"/>
              </a:rPr>
              <a:t>que </a:t>
            </a:r>
            <a:r>
              <a:rPr lang="es-CL" sz="1050" dirty="0">
                <a:solidFill>
                  <a:prstClr val="white"/>
                </a:solidFill>
                <a:latin typeface="BNPP Sans" pitchFamily="50" charset="0"/>
              </a:rPr>
              <a:t>implicaban </a:t>
            </a:r>
            <a:r>
              <a:rPr lang="es-CL" sz="1050" b="1" dirty="0">
                <a:solidFill>
                  <a:prstClr val="white"/>
                </a:solidFill>
                <a:latin typeface="BNPP Sans" pitchFamily="50" charset="0"/>
              </a:rPr>
              <a:t>mucho esfuerzo </a:t>
            </a:r>
            <a:r>
              <a:rPr lang="es-CL" sz="1050" dirty="0">
                <a:solidFill>
                  <a:prstClr val="white"/>
                </a:solidFill>
                <a:latin typeface="BNPP Sans" pitchFamily="50" charset="0"/>
              </a:rPr>
              <a:t>y </a:t>
            </a:r>
            <a:r>
              <a:rPr lang="es-CL" sz="1050" b="1" dirty="0" smtClean="0">
                <a:solidFill>
                  <a:prstClr val="white"/>
                </a:solidFill>
                <a:latin typeface="BNPP Sans" pitchFamily="50" charset="0"/>
              </a:rPr>
              <a:t>no generaban valor</a:t>
            </a:r>
          </a:p>
        </p:txBody>
      </p:sp>
      <p:sp>
        <p:nvSpPr>
          <p:cNvPr id="66" name="65 CuadroTexto"/>
          <p:cNvSpPr txBox="1"/>
          <p:nvPr/>
        </p:nvSpPr>
        <p:spPr>
          <a:xfrm>
            <a:off x="394374" y="1991142"/>
            <a:ext cx="2556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NPP Sans" pitchFamily="50" charset="0"/>
              </a:rPr>
              <a:t>Renovaciones 2017-2018</a:t>
            </a:r>
            <a:endParaRPr lang="es-PE" sz="1200" b="1" dirty="0">
              <a:solidFill>
                <a:prstClr val="black">
                  <a:lumMod val="85000"/>
                  <a:lumOff val="15000"/>
                </a:prstClr>
              </a:solidFill>
              <a:latin typeface="BNPP Sans" pitchFamily="50" charset="0"/>
            </a:endParaRPr>
          </a:p>
        </p:txBody>
      </p:sp>
      <p:pic>
        <p:nvPicPr>
          <p:cNvPr id="67" name="66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15" y="2417702"/>
            <a:ext cx="798854" cy="180000"/>
          </a:xfrm>
          <a:prstGeom prst="rect">
            <a:avLst/>
          </a:prstGeom>
        </p:spPr>
      </p:pic>
      <p:pic>
        <p:nvPicPr>
          <p:cNvPr id="68" name="67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253" y="2401124"/>
            <a:ext cx="982158" cy="227057"/>
          </a:xfrm>
          <a:prstGeom prst="rect">
            <a:avLst/>
          </a:prstGeom>
        </p:spPr>
      </p:pic>
      <p:sp>
        <p:nvSpPr>
          <p:cNvPr id="69" name="68 CuadroTexto"/>
          <p:cNvSpPr txBox="1"/>
          <p:nvPr/>
        </p:nvSpPr>
        <p:spPr>
          <a:xfrm>
            <a:off x="1800276" y="2660119"/>
            <a:ext cx="1440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b="1" dirty="0" smtClean="0">
                <a:solidFill>
                  <a:prstClr val="black"/>
                </a:solidFill>
                <a:latin typeface="BNPP Sans" pitchFamily="50" charset="0"/>
              </a:rPr>
              <a:t>Desgravamen T.C</a:t>
            </a:r>
          </a:p>
          <a:p>
            <a:pPr algn="ctr"/>
            <a:r>
              <a:rPr lang="es-PE" sz="1000" dirty="0">
                <a:solidFill>
                  <a:prstClr val="black"/>
                </a:solidFill>
                <a:latin typeface="BNPP Sans" pitchFamily="50" charset="0"/>
              </a:rPr>
              <a:t>2</a:t>
            </a:r>
            <a:r>
              <a:rPr lang="es-PE" sz="1000" dirty="0" smtClean="0">
                <a:solidFill>
                  <a:prstClr val="black"/>
                </a:solidFill>
                <a:latin typeface="BNPP Sans" pitchFamily="50" charset="0"/>
              </a:rPr>
              <a:t> años</a:t>
            </a:r>
            <a:endParaRPr lang="es-PE" sz="1000" dirty="0">
              <a:solidFill>
                <a:prstClr val="black"/>
              </a:solidFill>
              <a:latin typeface="BNPP Sans" pitchFamily="50" charset="0"/>
            </a:endParaRPr>
          </a:p>
        </p:txBody>
      </p:sp>
      <p:sp>
        <p:nvSpPr>
          <p:cNvPr id="70" name="69 CuadroTexto"/>
          <p:cNvSpPr txBox="1"/>
          <p:nvPr/>
        </p:nvSpPr>
        <p:spPr>
          <a:xfrm>
            <a:off x="3600475" y="4149818"/>
            <a:ext cx="12090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850" b="1" dirty="0" smtClean="0">
                <a:solidFill>
                  <a:prstClr val="black"/>
                </a:solidFill>
                <a:latin typeface="BNPP Sans" pitchFamily="50" charset="0"/>
              </a:rPr>
              <a:t>Desempleo L.P</a:t>
            </a:r>
          </a:p>
          <a:p>
            <a:pPr algn="ctr"/>
            <a:r>
              <a:rPr lang="es-PE" sz="850" dirty="0">
                <a:solidFill>
                  <a:prstClr val="black"/>
                </a:solidFill>
                <a:latin typeface="BNPP Sans" pitchFamily="50" charset="0"/>
              </a:rPr>
              <a:t>2</a:t>
            </a:r>
            <a:r>
              <a:rPr lang="es-PE" sz="850" dirty="0" smtClean="0">
                <a:solidFill>
                  <a:prstClr val="black"/>
                </a:solidFill>
                <a:latin typeface="BNPP Sans" pitchFamily="50" charset="0"/>
              </a:rPr>
              <a:t> años</a:t>
            </a:r>
            <a:endParaRPr lang="es-PE" sz="850" dirty="0">
              <a:solidFill>
                <a:prstClr val="black"/>
              </a:solidFill>
              <a:latin typeface="BNPP Sans" pitchFamily="50" charset="0"/>
            </a:endParaRPr>
          </a:p>
        </p:txBody>
      </p:sp>
      <p:sp>
        <p:nvSpPr>
          <p:cNvPr id="71" name="70 CuadroTexto"/>
          <p:cNvSpPr txBox="1"/>
          <p:nvPr/>
        </p:nvSpPr>
        <p:spPr>
          <a:xfrm>
            <a:off x="4868171" y="4155177"/>
            <a:ext cx="12090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850" b="1" dirty="0" smtClean="0">
                <a:solidFill>
                  <a:prstClr val="black"/>
                </a:solidFill>
                <a:latin typeface="BNPP Sans" pitchFamily="50" charset="0"/>
              </a:rPr>
              <a:t>Desempleo L.P</a:t>
            </a:r>
          </a:p>
          <a:p>
            <a:pPr algn="ctr"/>
            <a:r>
              <a:rPr lang="es-PE" sz="850" dirty="0">
                <a:solidFill>
                  <a:prstClr val="black"/>
                </a:solidFill>
                <a:latin typeface="BNPP Sans" pitchFamily="50" charset="0"/>
              </a:rPr>
              <a:t>2</a:t>
            </a:r>
            <a:r>
              <a:rPr lang="es-PE" sz="850" dirty="0" smtClean="0">
                <a:solidFill>
                  <a:prstClr val="black"/>
                </a:solidFill>
                <a:latin typeface="BNPP Sans" pitchFamily="50" charset="0"/>
              </a:rPr>
              <a:t> años</a:t>
            </a:r>
            <a:endParaRPr lang="es-PE" sz="850" dirty="0">
              <a:solidFill>
                <a:prstClr val="black"/>
              </a:solidFill>
              <a:latin typeface="BNPP Sans" pitchFamily="50" charset="0"/>
            </a:endParaRPr>
          </a:p>
        </p:txBody>
      </p:sp>
      <p:sp>
        <p:nvSpPr>
          <p:cNvPr id="72" name="71 CuadroTexto"/>
          <p:cNvSpPr txBox="1"/>
          <p:nvPr/>
        </p:nvSpPr>
        <p:spPr>
          <a:xfrm>
            <a:off x="6077190" y="4155177"/>
            <a:ext cx="12090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850" b="1" dirty="0" smtClean="0">
                <a:solidFill>
                  <a:prstClr val="black"/>
                </a:solidFill>
                <a:latin typeface="BNPP Sans" pitchFamily="50" charset="0"/>
              </a:rPr>
              <a:t>Oferta integral</a:t>
            </a:r>
          </a:p>
          <a:p>
            <a:pPr algn="ctr"/>
            <a:r>
              <a:rPr lang="es-PE" sz="850" dirty="0" smtClean="0">
                <a:solidFill>
                  <a:prstClr val="black"/>
                </a:solidFill>
                <a:latin typeface="BNPP Sans" pitchFamily="50" charset="0"/>
              </a:rPr>
              <a:t>5 años</a:t>
            </a:r>
            <a:endParaRPr lang="es-PE" sz="850" dirty="0">
              <a:solidFill>
                <a:prstClr val="black"/>
              </a:solidFill>
              <a:latin typeface="BNPP Sans" pitchFamily="50" charset="0"/>
            </a:endParaRPr>
          </a:p>
        </p:txBody>
      </p:sp>
      <p:sp>
        <p:nvSpPr>
          <p:cNvPr id="76" name="4 Título"/>
          <p:cNvSpPr>
            <a:spLocks noGrp="1"/>
          </p:cNvSpPr>
          <p:nvPr>
            <p:ph type="title"/>
          </p:nvPr>
        </p:nvSpPr>
        <p:spPr>
          <a:xfrm>
            <a:off x="504131" y="313179"/>
            <a:ext cx="8460000" cy="503211"/>
          </a:xfrm>
        </p:spPr>
        <p:txBody>
          <a:bodyPr>
            <a:normAutofit fontScale="90000"/>
          </a:bodyPr>
          <a:lstStyle/>
          <a:p>
            <a:pPr algn="l"/>
            <a:r>
              <a:rPr lang="es-CL" sz="2400" dirty="0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Nuestros principales esfuerzos y logros </a:t>
            </a:r>
            <a:r>
              <a:rPr lang="es-CL" sz="2400" dirty="0" smtClean="0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2017-2018</a:t>
            </a:r>
            <a:endParaRPr lang="es-ES" sz="2400" dirty="0">
              <a:solidFill>
                <a:srgbClr val="00915A"/>
              </a:solidFill>
              <a:latin typeface="BNPP Sans" pitchFamily="50" charset="0"/>
              <a:ea typeface="+mn-ea"/>
              <a:cs typeface="+mn-cs"/>
            </a:endParaRP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234" y="2514652"/>
            <a:ext cx="916833" cy="21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498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37 Rectángulo redondeado"/>
          <p:cNvSpPr/>
          <p:nvPr/>
        </p:nvSpPr>
        <p:spPr>
          <a:xfrm>
            <a:off x="722313" y="2881313"/>
            <a:ext cx="8675687" cy="38417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01" tIns="111023" rIns="112801" bIns="111023" anchor="ctr"/>
          <a:lstStyle>
            <a:lvl1pPr defTabSz="1128713"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46088" indent="-179388" defTabSz="1128713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804863" indent="-176213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158875" indent="-168275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1128713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7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722313" y="1982788"/>
            <a:ext cx="8675687" cy="28733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01" tIns="111023" rIns="112801" bIns="111023" anchor="ctr"/>
          <a:lstStyle>
            <a:lvl1pPr defTabSz="1128713"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46088" indent="-179388" defTabSz="1128713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804863" indent="-176213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158875" indent="-168275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1128713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7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1076" name="2 Título"/>
          <p:cNvSpPr>
            <a:spLocks noGrp="1"/>
          </p:cNvSpPr>
          <p:nvPr>
            <p:ph type="title"/>
          </p:nvPr>
        </p:nvSpPr>
        <p:spPr>
          <a:xfrm>
            <a:off x="366713" y="282575"/>
            <a:ext cx="9993312" cy="744538"/>
          </a:xfrm>
        </p:spPr>
        <p:txBody>
          <a:bodyPr/>
          <a:lstStyle/>
          <a:p>
            <a:pPr eaLnBrk="1" hangingPunct="1"/>
            <a:r>
              <a:rPr lang="es-PE" altLang="es-PE" sz="2000" dirty="0" smtClean="0">
                <a:latin typeface="BNPP Sans" pitchFamily="50" charset="0"/>
              </a:rPr>
              <a:t>Proceso de Cesión Oncológico</a:t>
            </a:r>
          </a:p>
        </p:txBody>
      </p:sp>
      <p:sp>
        <p:nvSpPr>
          <p:cNvPr id="131077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1363" indent="-284163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1413" indent="-227013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598613" indent="-227013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5813" indent="-227013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3013" indent="-2270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0213" indent="-2270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7413" indent="-2270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4613" indent="-2270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fld id="{D27AA6F9-2D1F-458B-B2B2-75BCA3DC5C45}" type="slidenum">
              <a:rPr lang="en-GB" altLang="es-PE" sz="1000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ClrTx/>
                <a:buSzTx/>
              </a:pPr>
              <a:t>12</a:t>
            </a:fld>
            <a:endParaRPr lang="en-GB" altLang="es-PE" sz="1000" smtClean="0">
              <a:solidFill>
                <a:srgbClr val="000000"/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398463" y="1027113"/>
            <a:ext cx="9993312" cy="287337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01" tIns="111023" rIns="112801" bIns="111023" anchor="ctr"/>
          <a:lstStyle>
            <a:lvl1pPr defTabSz="1128713"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46088" indent="-179388" defTabSz="1128713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804863" indent="-176213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158875" indent="-168275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1128713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7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844550" y="1928813"/>
            <a:ext cx="2940050" cy="309562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defTabSz="11280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1100" dirty="0">
                <a:solidFill>
                  <a:srgbClr val="000000"/>
                </a:solidFill>
                <a:latin typeface="Arial Rounded MT Bold" panose="020F0704030504030204" pitchFamily="34" charset="0"/>
                <a:cs typeface="+mn-cs"/>
              </a:rPr>
              <a:t>Riesgo Reasegurado</a:t>
            </a:r>
          </a:p>
        </p:txBody>
      </p:sp>
      <p:sp>
        <p:nvSpPr>
          <p:cNvPr id="131080" name="55 CuadroTexto"/>
          <p:cNvSpPr txBox="1">
            <a:spLocks noChangeArrowheads="1"/>
          </p:cNvSpPr>
          <p:nvPr/>
        </p:nvSpPr>
        <p:spPr bwMode="auto">
          <a:xfrm>
            <a:off x="466725" y="1074738"/>
            <a:ext cx="331787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128713"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46088" indent="-179388" defTabSz="1128713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804863" indent="-176213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158875" indent="-168275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1128713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ES" sz="1500">
                <a:solidFill>
                  <a:srgbClr val="FFFFFF"/>
                </a:solidFill>
                <a:latin typeface="BNPP Sans" pitchFamily="50" charset="0"/>
              </a:rPr>
              <a:t>Datos y avances en el proceso de Cesión</a:t>
            </a:r>
          </a:p>
        </p:txBody>
      </p:sp>
      <p:sp>
        <p:nvSpPr>
          <p:cNvPr id="82" name="81 Rectángulo redondeado"/>
          <p:cNvSpPr/>
          <p:nvPr/>
        </p:nvSpPr>
        <p:spPr>
          <a:xfrm>
            <a:off x="722313" y="3335338"/>
            <a:ext cx="8675687" cy="33496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01" tIns="111023" rIns="112801" bIns="111023" anchor="ctr"/>
          <a:lstStyle>
            <a:lvl1pPr defTabSz="1128713"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46088" indent="-179388" defTabSz="1128713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804863" indent="-176213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158875" indent="-168275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1128713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70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31082" name="1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431925"/>
            <a:ext cx="898525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83" name="2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163" y="1431925"/>
            <a:ext cx="1201737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84" name="3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1431925"/>
            <a:ext cx="10747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112 Rectángulo redondeado"/>
          <p:cNvSpPr/>
          <p:nvPr/>
        </p:nvSpPr>
        <p:spPr>
          <a:xfrm>
            <a:off x="722313" y="3852863"/>
            <a:ext cx="8675687" cy="33496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01" tIns="111023" rIns="112801" bIns="111023" anchor="ctr"/>
          <a:lstStyle>
            <a:lvl1pPr defTabSz="1128713"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46088" indent="-179388" defTabSz="1128713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804863" indent="-176213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158875" indent="-168275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1128713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7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20" name="119 Rectángulo redondeado"/>
          <p:cNvSpPr/>
          <p:nvPr/>
        </p:nvSpPr>
        <p:spPr>
          <a:xfrm>
            <a:off x="722313" y="4344988"/>
            <a:ext cx="8675687" cy="28733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01" tIns="111023" rIns="112801" bIns="111023" anchor="ctr"/>
          <a:lstStyle>
            <a:lvl1pPr defTabSz="1128713"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46088" indent="-179388" defTabSz="1128713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804863" indent="-176213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158875" indent="-168275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1128713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7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21" name="120 CuadroTexto"/>
          <p:cNvSpPr txBox="1"/>
          <p:nvPr/>
        </p:nvSpPr>
        <p:spPr>
          <a:xfrm>
            <a:off x="3954463" y="3471863"/>
            <a:ext cx="1608137" cy="223837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defTabSz="11280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1000" dirty="0" smtClean="0">
                <a:solidFill>
                  <a:srgbClr val="000000"/>
                </a:solidFill>
                <a:latin typeface="Arial Rounded MT Bold" panose="020F0704030504030204" pitchFamily="34" charset="0"/>
                <a:cs typeface="+mn-cs"/>
              </a:rPr>
              <a:t>44.4K SOL</a:t>
            </a:r>
            <a:endParaRPr lang="es-PE" sz="1000" dirty="0">
              <a:solidFill>
                <a:srgbClr val="000000"/>
              </a:solidFill>
              <a:latin typeface="Arial Rounded MT Bold" panose="020F0704030504030204" pitchFamily="34" charset="0"/>
              <a:cs typeface="+mn-cs"/>
            </a:endParaRPr>
          </a:p>
        </p:txBody>
      </p:sp>
      <p:sp>
        <p:nvSpPr>
          <p:cNvPr id="123" name="122 CuadroTexto"/>
          <p:cNvSpPr txBox="1"/>
          <p:nvPr/>
        </p:nvSpPr>
        <p:spPr>
          <a:xfrm>
            <a:off x="7742238" y="3387725"/>
            <a:ext cx="1606550" cy="30797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defTabSz="11280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1000" dirty="0" smtClean="0">
                <a:solidFill>
                  <a:srgbClr val="000000"/>
                </a:solidFill>
                <a:latin typeface="Arial Rounded MT Bold" panose="020F0704030504030204" pitchFamily="34" charset="0"/>
              </a:rPr>
              <a:t>851</a:t>
            </a:r>
            <a:r>
              <a:rPr lang="es-PE" sz="1000" dirty="0" smtClean="0">
                <a:solidFill>
                  <a:srgbClr val="000000"/>
                </a:solidFill>
                <a:latin typeface="Arial Rounded MT Bold" panose="020F0704030504030204" pitchFamily="34" charset="0"/>
                <a:cs typeface="+mn-cs"/>
              </a:rPr>
              <a:t>K SOL </a:t>
            </a:r>
            <a:r>
              <a:rPr lang="es-PE" sz="1000" dirty="0">
                <a:solidFill>
                  <a:srgbClr val="000000"/>
                </a:solidFill>
                <a:latin typeface="Arial Rounded MT Bold" panose="020F0704030504030204" pitchFamily="34" charset="0"/>
                <a:cs typeface="+mn-cs"/>
              </a:rPr>
              <a:t>** (incluye incremento de prima)</a:t>
            </a:r>
          </a:p>
        </p:txBody>
      </p:sp>
      <p:sp>
        <p:nvSpPr>
          <p:cNvPr id="125" name="124 CuadroTexto"/>
          <p:cNvSpPr txBox="1"/>
          <p:nvPr/>
        </p:nvSpPr>
        <p:spPr>
          <a:xfrm>
            <a:off x="3949700" y="3949700"/>
            <a:ext cx="1608138" cy="223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defTabSz="11280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1000" dirty="0">
                <a:solidFill>
                  <a:srgbClr val="000000"/>
                </a:solidFill>
                <a:latin typeface="Arial Rounded MT Bold" panose="020F0704030504030204" pitchFamily="34" charset="0"/>
                <a:cs typeface="+mn-cs"/>
              </a:rPr>
              <a:t>6,814</a:t>
            </a:r>
          </a:p>
        </p:txBody>
      </p:sp>
      <p:sp>
        <p:nvSpPr>
          <p:cNvPr id="126" name="125 CuadroTexto"/>
          <p:cNvSpPr txBox="1"/>
          <p:nvPr/>
        </p:nvSpPr>
        <p:spPr>
          <a:xfrm>
            <a:off x="5951538" y="3962400"/>
            <a:ext cx="1606550" cy="223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defTabSz="11280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1000" dirty="0">
                <a:solidFill>
                  <a:srgbClr val="000000"/>
                </a:solidFill>
                <a:latin typeface="Arial Rounded MT Bold" panose="020F0704030504030204" pitchFamily="34" charset="0"/>
                <a:cs typeface="+mn-cs"/>
              </a:rPr>
              <a:t>4,800</a:t>
            </a:r>
          </a:p>
        </p:txBody>
      </p:sp>
      <p:sp>
        <p:nvSpPr>
          <p:cNvPr id="127" name="126 CuadroTexto"/>
          <p:cNvSpPr txBox="1"/>
          <p:nvPr/>
        </p:nvSpPr>
        <p:spPr>
          <a:xfrm>
            <a:off x="7737475" y="3951288"/>
            <a:ext cx="1606550" cy="223837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defTabSz="11280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1000" dirty="0">
                <a:solidFill>
                  <a:srgbClr val="000000"/>
                </a:solidFill>
                <a:latin typeface="Arial Rounded MT Bold" panose="020F0704030504030204" pitchFamily="34" charset="0"/>
                <a:cs typeface="+mn-cs"/>
              </a:rPr>
              <a:t>38,000</a:t>
            </a:r>
          </a:p>
        </p:txBody>
      </p:sp>
      <p:sp>
        <p:nvSpPr>
          <p:cNvPr id="81" name="80 Rectángulo redondeado"/>
          <p:cNvSpPr/>
          <p:nvPr/>
        </p:nvSpPr>
        <p:spPr>
          <a:xfrm>
            <a:off x="722313" y="2433638"/>
            <a:ext cx="8675687" cy="33496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01" tIns="111023" rIns="112801" bIns="111023" anchor="ctr"/>
          <a:lstStyle>
            <a:lvl1pPr defTabSz="1128713"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46088" indent="-179388" defTabSz="1128713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804863" indent="-176213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158875" indent="-168275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1128713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7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1094" name="102 CuadroTexto"/>
          <p:cNvSpPr txBox="1">
            <a:spLocks noChangeArrowheads="1"/>
          </p:cNvSpPr>
          <p:nvPr/>
        </p:nvSpPr>
        <p:spPr bwMode="auto">
          <a:xfrm>
            <a:off x="844550" y="2881313"/>
            <a:ext cx="3109913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128713"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46088" indent="-179388" defTabSz="1128713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804863" indent="-176213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158875" indent="-168275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1128713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ES" sz="1100">
                <a:solidFill>
                  <a:srgbClr val="000000"/>
                </a:solidFill>
                <a:latin typeface="Arial Rounded MT Bold" pitchFamily="34" charset="0"/>
              </a:rPr>
              <a:t>Progreso de Proceso de Cesión</a:t>
            </a:r>
          </a:p>
        </p:txBody>
      </p:sp>
      <p:sp>
        <p:nvSpPr>
          <p:cNvPr id="69" name="68 CuadroTexto"/>
          <p:cNvSpPr txBox="1"/>
          <p:nvPr/>
        </p:nvSpPr>
        <p:spPr>
          <a:xfrm>
            <a:off x="6337300" y="6164263"/>
            <a:ext cx="4081463" cy="223837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r" defTabSz="11280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1000" dirty="0">
                <a:solidFill>
                  <a:srgbClr val="000000"/>
                </a:solidFill>
                <a:latin typeface="BNPP Sans" pitchFamily="50" charset="0"/>
                <a:cs typeface="+mn-cs"/>
              </a:rPr>
              <a:t>** </a:t>
            </a:r>
            <a:r>
              <a:rPr lang="es-PE" sz="1000" dirty="0" smtClean="0">
                <a:solidFill>
                  <a:srgbClr val="000000"/>
                </a:solidFill>
                <a:latin typeface="BNPP Sans" pitchFamily="50" charset="0"/>
              </a:rPr>
              <a:t>296</a:t>
            </a:r>
            <a:r>
              <a:rPr lang="es-PE" sz="1000" dirty="0" smtClean="0">
                <a:solidFill>
                  <a:srgbClr val="000000"/>
                </a:solidFill>
                <a:latin typeface="BNPP Sans" pitchFamily="50" charset="0"/>
                <a:cs typeface="+mn-cs"/>
              </a:rPr>
              <a:t>K SOL </a:t>
            </a:r>
            <a:r>
              <a:rPr lang="es-PE" sz="1000" dirty="0">
                <a:solidFill>
                  <a:srgbClr val="000000"/>
                </a:solidFill>
                <a:latin typeface="BNPP Sans" pitchFamily="50" charset="0"/>
                <a:cs typeface="+mn-cs"/>
              </a:rPr>
              <a:t>(costo de cesión) + </a:t>
            </a:r>
            <a:r>
              <a:rPr lang="es-PE" sz="1000" dirty="0" smtClean="0">
                <a:solidFill>
                  <a:srgbClr val="000000"/>
                </a:solidFill>
                <a:latin typeface="BNPP Sans" pitchFamily="50" charset="0"/>
              </a:rPr>
              <a:t>555</a:t>
            </a:r>
            <a:r>
              <a:rPr lang="es-PE" sz="1000" dirty="0" smtClean="0">
                <a:solidFill>
                  <a:srgbClr val="000000"/>
                </a:solidFill>
                <a:latin typeface="BNPP Sans" pitchFamily="50" charset="0"/>
                <a:cs typeface="+mn-cs"/>
              </a:rPr>
              <a:t>K SOL </a:t>
            </a:r>
            <a:r>
              <a:rPr lang="es-PE" sz="1000" dirty="0">
                <a:solidFill>
                  <a:srgbClr val="000000"/>
                </a:solidFill>
                <a:latin typeface="BNPP Sans" pitchFamily="50" charset="0"/>
                <a:cs typeface="+mn-cs"/>
              </a:rPr>
              <a:t>(costo incremento de primas)</a:t>
            </a:r>
          </a:p>
        </p:txBody>
      </p:sp>
      <p:sp>
        <p:nvSpPr>
          <p:cNvPr id="131096" name="69 CuadroTexto"/>
          <p:cNvSpPr txBox="1">
            <a:spLocks noChangeArrowheads="1"/>
          </p:cNvSpPr>
          <p:nvPr/>
        </p:nvSpPr>
        <p:spPr bwMode="auto">
          <a:xfrm>
            <a:off x="844550" y="3397250"/>
            <a:ext cx="3105150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128713"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46088" indent="-179388" defTabSz="1128713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804863" indent="-176213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158875" indent="-168275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1128713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ES" sz="1100">
                <a:solidFill>
                  <a:srgbClr val="000000"/>
                </a:solidFill>
                <a:latin typeface="Arial Rounded MT Bold" pitchFamily="34" charset="0"/>
              </a:rPr>
              <a:t>Costos del proceso de Cesión</a:t>
            </a:r>
          </a:p>
        </p:txBody>
      </p:sp>
      <p:sp>
        <p:nvSpPr>
          <p:cNvPr id="71" name="70 CuadroTexto"/>
          <p:cNvSpPr txBox="1"/>
          <p:nvPr/>
        </p:nvSpPr>
        <p:spPr>
          <a:xfrm>
            <a:off x="844550" y="2439988"/>
            <a:ext cx="3365500" cy="309562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defTabSz="11280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1100" dirty="0">
                <a:solidFill>
                  <a:srgbClr val="000000"/>
                </a:solidFill>
                <a:latin typeface="Arial Rounded MT Bold" panose="020F0704030504030204" pitchFamily="34" charset="0"/>
                <a:cs typeface="+mn-cs"/>
              </a:rPr>
              <a:t>Costo de Transferencia de Riesgo (reserva)</a:t>
            </a:r>
          </a:p>
        </p:txBody>
      </p:sp>
      <p:sp>
        <p:nvSpPr>
          <p:cNvPr id="117" name="116 CuadroTexto"/>
          <p:cNvSpPr txBox="1"/>
          <p:nvPr/>
        </p:nvSpPr>
        <p:spPr>
          <a:xfrm>
            <a:off x="3954463" y="2559050"/>
            <a:ext cx="1608137" cy="222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defTabSz="11280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1000" dirty="0">
                <a:solidFill>
                  <a:srgbClr val="000000"/>
                </a:solidFill>
                <a:latin typeface="Arial Rounded MT Bold" panose="020F0704030504030204" pitchFamily="34" charset="0"/>
                <a:cs typeface="+mn-cs"/>
              </a:rPr>
              <a:t>No aplica</a:t>
            </a:r>
          </a:p>
        </p:txBody>
      </p:sp>
      <p:sp>
        <p:nvSpPr>
          <p:cNvPr id="118" name="117 CuadroTexto"/>
          <p:cNvSpPr txBox="1"/>
          <p:nvPr/>
        </p:nvSpPr>
        <p:spPr>
          <a:xfrm>
            <a:off x="5954713" y="2571750"/>
            <a:ext cx="1608137" cy="222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defTabSz="11280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1000" dirty="0" smtClean="0">
                <a:solidFill>
                  <a:srgbClr val="000000"/>
                </a:solidFill>
                <a:latin typeface="Arial Rounded MT Bold" panose="020F0704030504030204" pitchFamily="34" charset="0"/>
              </a:rPr>
              <a:t>1</a:t>
            </a:r>
            <a:r>
              <a:rPr lang="es-PE" sz="1000" dirty="0" smtClean="0">
                <a:solidFill>
                  <a:srgbClr val="000000"/>
                </a:solidFill>
                <a:latin typeface="Arial Rounded MT Bold" panose="020F0704030504030204" pitchFamily="34" charset="0"/>
                <a:cs typeface="+mn-cs"/>
              </a:rPr>
              <a:t>.5 </a:t>
            </a:r>
            <a:r>
              <a:rPr lang="es-PE" sz="1000" dirty="0">
                <a:solidFill>
                  <a:srgbClr val="000000"/>
                </a:solidFill>
                <a:latin typeface="Arial Rounded MT Bold" panose="020F0704030504030204" pitchFamily="34" charset="0"/>
                <a:cs typeface="+mn-cs"/>
              </a:rPr>
              <a:t>MM </a:t>
            </a:r>
            <a:r>
              <a:rPr lang="es-PE" sz="1000" dirty="0" smtClean="0">
                <a:solidFill>
                  <a:srgbClr val="000000"/>
                </a:solidFill>
                <a:latin typeface="Arial Rounded MT Bold" panose="020F0704030504030204" pitchFamily="34" charset="0"/>
              </a:rPr>
              <a:t>SOL</a:t>
            </a:r>
            <a:endParaRPr lang="es-PE" sz="1000" dirty="0">
              <a:solidFill>
                <a:srgbClr val="000000"/>
              </a:solidFill>
              <a:latin typeface="Arial Rounded MT Bold" panose="020F0704030504030204" pitchFamily="34" charset="0"/>
              <a:cs typeface="+mn-cs"/>
            </a:endParaRPr>
          </a:p>
        </p:txBody>
      </p:sp>
      <p:sp>
        <p:nvSpPr>
          <p:cNvPr id="119" name="118 CuadroTexto"/>
          <p:cNvSpPr txBox="1"/>
          <p:nvPr/>
        </p:nvSpPr>
        <p:spPr>
          <a:xfrm>
            <a:off x="7742238" y="2560638"/>
            <a:ext cx="1606550" cy="222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defTabSz="11280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1000" dirty="0" smtClean="0">
                <a:solidFill>
                  <a:srgbClr val="000000"/>
                </a:solidFill>
                <a:latin typeface="Arial Rounded MT Bold" panose="020F0704030504030204" pitchFamily="34" charset="0"/>
                <a:cs typeface="+mn-cs"/>
              </a:rPr>
              <a:t>17 </a:t>
            </a:r>
            <a:r>
              <a:rPr lang="es-PE" sz="1000" dirty="0">
                <a:solidFill>
                  <a:srgbClr val="000000"/>
                </a:solidFill>
                <a:latin typeface="Arial Rounded MT Bold" panose="020F0704030504030204" pitchFamily="34" charset="0"/>
                <a:cs typeface="+mn-cs"/>
              </a:rPr>
              <a:t>MM </a:t>
            </a:r>
            <a:r>
              <a:rPr lang="es-PE" sz="1000" dirty="0" smtClean="0">
                <a:solidFill>
                  <a:srgbClr val="000000"/>
                </a:solidFill>
                <a:latin typeface="Arial Rounded MT Bold" panose="020F0704030504030204" pitchFamily="34" charset="0"/>
                <a:cs typeface="+mn-cs"/>
              </a:rPr>
              <a:t>SOL </a:t>
            </a:r>
            <a:endParaRPr lang="es-PE" sz="1000" dirty="0">
              <a:solidFill>
                <a:srgbClr val="000000"/>
              </a:solidFill>
              <a:latin typeface="Arial Rounded MT Bold" panose="020F0704030504030204" pitchFamily="34" charset="0"/>
              <a:cs typeface="+mn-cs"/>
            </a:endParaRPr>
          </a:p>
        </p:txBody>
      </p:sp>
      <p:sp>
        <p:nvSpPr>
          <p:cNvPr id="99" name="98 CuadroTexto"/>
          <p:cNvSpPr txBox="1"/>
          <p:nvPr/>
        </p:nvSpPr>
        <p:spPr>
          <a:xfrm>
            <a:off x="823913" y="3898900"/>
            <a:ext cx="3046412" cy="309563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defTabSz="11280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1100" dirty="0">
                <a:solidFill>
                  <a:srgbClr val="000000"/>
                </a:solidFill>
                <a:latin typeface="Arial Rounded MT Bold" panose="020F0704030504030204" pitchFamily="34" charset="0"/>
                <a:cs typeface="+mn-cs"/>
              </a:rPr>
              <a:t>Número de asegurados cedidos</a:t>
            </a:r>
          </a:p>
        </p:txBody>
      </p:sp>
      <p:sp>
        <p:nvSpPr>
          <p:cNvPr id="101" name="100 CuadroTexto"/>
          <p:cNvSpPr txBox="1"/>
          <p:nvPr/>
        </p:nvSpPr>
        <p:spPr>
          <a:xfrm>
            <a:off x="823913" y="4378325"/>
            <a:ext cx="3046412" cy="309563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defTabSz="11280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1100" dirty="0">
                <a:solidFill>
                  <a:srgbClr val="000000"/>
                </a:solidFill>
                <a:latin typeface="Arial Rounded MT Bold" panose="020F0704030504030204" pitchFamily="34" charset="0"/>
                <a:cs typeface="+mn-cs"/>
              </a:rPr>
              <a:t>Fecha target de fin de proceso </a:t>
            </a:r>
          </a:p>
        </p:txBody>
      </p:sp>
      <p:grpSp>
        <p:nvGrpSpPr>
          <p:cNvPr id="131103" name="24 Grupo"/>
          <p:cNvGrpSpPr>
            <a:grpSpLocks/>
          </p:cNvGrpSpPr>
          <p:nvPr/>
        </p:nvGrpSpPr>
        <p:grpSpPr bwMode="auto">
          <a:xfrm>
            <a:off x="4694238" y="2032000"/>
            <a:ext cx="128587" cy="144463"/>
            <a:chOff x="8352420" y="3267962"/>
            <a:chExt cx="108012" cy="108046"/>
          </a:xfrm>
        </p:grpSpPr>
        <p:cxnSp>
          <p:nvCxnSpPr>
            <p:cNvPr id="4" name="3 Conector recto"/>
            <p:cNvCxnSpPr/>
            <p:nvPr/>
          </p:nvCxnSpPr>
          <p:spPr>
            <a:xfrm>
              <a:off x="8352420" y="3334452"/>
              <a:ext cx="36004" cy="415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8 Conector recto"/>
            <p:cNvCxnSpPr/>
            <p:nvPr/>
          </p:nvCxnSpPr>
          <p:spPr>
            <a:xfrm flipV="1">
              <a:off x="8388424" y="3267962"/>
              <a:ext cx="72008" cy="10804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104" name="103 Grupo"/>
          <p:cNvGrpSpPr>
            <a:grpSpLocks/>
          </p:cNvGrpSpPr>
          <p:nvPr/>
        </p:nvGrpSpPr>
        <p:grpSpPr bwMode="auto">
          <a:xfrm>
            <a:off x="6677025" y="2032000"/>
            <a:ext cx="127000" cy="144463"/>
            <a:chOff x="8352420" y="3267962"/>
            <a:chExt cx="108012" cy="108046"/>
          </a:xfrm>
        </p:grpSpPr>
        <p:cxnSp>
          <p:nvCxnSpPr>
            <p:cNvPr id="105" name="104 Conector recto"/>
            <p:cNvCxnSpPr/>
            <p:nvPr/>
          </p:nvCxnSpPr>
          <p:spPr>
            <a:xfrm>
              <a:off x="8352420" y="3334452"/>
              <a:ext cx="36454" cy="415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105 Conector recto"/>
            <p:cNvCxnSpPr/>
            <p:nvPr/>
          </p:nvCxnSpPr>
          <p:spPr>
            <a:xfrm flipV="1">
              <a:off x="8388874" y="3267962"/>
              <a:ext cx="71558" cy="10804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28 Multiplicar"/>
          <p:cNvSpPr/>
          <p:nvPr/>
        </p:nvSpPr>
        <p:spPr>
          <a:xfrm>
            <a:off x="8445500" y="2014538"/>
            <a:ext cx="255588" cy="255587"/>
          </a:xfrm>
          <a:prstGeom prst="mathMultiply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01" tIns="111023" rIns="112801" bIns="111023" anchor="ctr"/>
          <a:lstStyle/>
          <a:p>
            <a:pPr algn="ctr" defTabSz="112801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108" name="107 CuadroTexto"/>
          <p:cNvSpPr txBox="1"/>
          <p:nvPr/>
        </p:nvSpPr>
        <p:spPr>
          <a:xfrm>
            <a:off x="3954463" y="4441825"/>
            <a:ext cx="1608137" cy="222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defTabSz="11280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1000" dirty="0">
                <a:solidFill>
                  <a:srgbClr val="000000"/>
                </a:solidFill>
                <a:latin typeface="Arial Rounded MT Bold" panose="020F0704030504030204" pitchFamily="34" charset="0"/>
                <a:cs typeface="+mn-cs"/>
              </a:rPr>
              <a:t>01/06/2018</a:t>
            </a:r>
          </a:p>
        </p:txBody>
      </p:sp>
      <p:sp>
        <p:nvSpPr>
          <p:cNvPr id="109" name="108 CuadroTexto"/>
          <p:cNvSpPr txBox="1"/>
          <p:nvPr/>
        </p:nvSpPr>
        <p:spPr>
          <a:xfrm>
            <a:off x="5986463" y="4441825"/>
            <a:ext cx="1608137" cy="222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defTabSz="11280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1000" dirty="0">
                <a:solidFill>
                  <a:srgbClr val="000000"/>
                </a:solidFill>
                <a:latin typeface="Arial Rounded MT Bold" panose="020F0704030504030204" pitchFamily="34" charset="0"/>
                <a:cs typeface="+mn-cs"/>
              </a:rPr>
              <a:t>01/10/2018</a:t>
            </a:r>
          </a:p>
        </p:txBody>
      </p:sp>
      <p:sp>
        <p:nvSpPr>
          <p:cNvPr id="110" name="109 CuadroTexto"/>
          <p:cNvSpPr txBox="1"/>
          <p:nvPr/>
        </p:nvSpPr>
        <p:spPr>
          <a:xfrm>
            <a:off x="7705725" y="4441825"/>
            <a:ext cx="1608138" cy="222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defTabSz="11280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1000" dirty="0">
                <a:solidFill>
                  <a:srgbClr val="000000"/>
                </a:solidFill>
                <a:latin typeface="Arial Rounded MT Bold" panose="020F0704030504030204" pitchFamily="34" charset="0"/>
                <a:cs typeface="+mn-cs"/>
              </a:rPr>
              <a:t>31/12/2018</a:t>
            </a:r>
          </a:p>
        </p:txBody>
      </p:sp>
      <p:pic>
        <p:nvPicPr>
          <p:cNvPr id="13110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13" y="2979738"/>
            <a:ext cx="592137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11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2984500"/>
            <a:ext cx="552450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11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2976563"/>
            <a:ext cx="493713" cy="15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112" name="31 CuadroTexto"/>
          <p:cNvSpPr txBox="1">
            <a:spLocks noChangeArrowheads="1"/>
          </p:cNvSpPr>
          <p:nvPr/>
        </p:nvSpPr>
        <p:spPr bwMode="auto">
          <a:xfrm>
            <a:off x="2254250" y="4951413"/>
            <a:ext cx="11239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128713"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46088" indent="-179388" defTabSz="1128713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804863" indent="-176213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158875" indent="-168275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1128713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ES" sz="1700" b="1">
                <a:solidFill>
                  <a:srgbClr val="008578"/>
                </a:solidFill>
              </a:rPr>
              <a:t>KEY POINTS</a:t>
            </a:r>
            <a:endParaRPr lang="en-US" altLang="es-ES" sz="1700" b="1">
              <a:solidFill>
                <a:srgbClr val="008578"/>
              </a:solidFill>
            </a:endParaRPr>
          </a:p>
        </p:txBody>
      </p:sp>
      <p:sp>
        <p:nvSpPr>
          <p:cNvPr id="33" name="32 Cheurón"/>
          <p:cNvSpPr/>
          <p:nvPr/>
        </p:nvSpPr>
        <p:spPr>
          <a:xfrm>
            <a:off x="3189288" y="4951413"/>
            <a:ext cx="339725" cy="574675"/>
          </a:xfrm>
          <a:prstGeom prst="chevron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01" tIns="111023" rIns="112801" bIns="111023" anchor="ctr"/>
          <a:lstStyle>
            <a:lvl1pPr defTabSz="1128713"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46088" indent="-179388" defTabSz="1128713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804863" indent="-176213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158875" indent="-168275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1128713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n-US" altLang="es-ES" sz="17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1114" name="110 CuadroTexto"/>
          <p:cNvSpPr txBox="1">
            <a:spLocks noChangeArrowheads="1"/>
          </p:cNvSpPr>
          <p:nvPr/>
        </p:nvSpPr>
        <p:spPr bwMode="auto">
          <a:xfrm>
            <a:off x="4021137" y="4985419"/>
            <a:ext cx="16033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128713"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46088" indent="-179388" defTabSz="1128713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804863" indent="-176213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158875" indent="-168275" defTabSz="1128713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1128713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11287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ES" sz="1200" dirty="0">
                <a:solidFill>
                  <a:srgbClr val="000000"/>
                </a:solidFill>
                <a:latin typeface="Arial Narrow" panose="020B0606020202030204" pitchFamily="34" charset="0"/>
              </a:rPr>
              <a:t>Solo 56 reclamos relacionados a la comercialización</a:t>
            </a:r>
          </a:p>
        </p:txBody>
      </p:sp>
      <p:sp>
        <p:nvSpPr>
          <p:cNvPr id="114" name="113 CuadroTexto"/>
          <p:cNvSpPr txBox="1"/>
          <p:nvPr/>
        </p:nvSpPr>
        <p:spPr>
          <a:xfrm>
            <a:off x="6157118" y="5068763"/>
            <a:ext cx="1266825" cy="4397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defTabSz="11280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1200" dirty="0">
                <a:solidFill>
                  <a:srgbClr val="000000"/>
                </a:solidFill>
                <a:latin typeface="Arial Narrow" panose="020B0606020202030204" pitchFamily="34" charset="0"/>
              </a:rPr>
              <a:t>Pendiente código SBS La Positiva</a:t>
            </a:r>
          </a:p>
        </p:txBody>
      </p:sp>
      <p:sp>
        <p:nvSpPr>
          <p:cNvPr id="115" name="114 CuadroTexto"/>
          <p:cNvSpPr txBox="1"/>
          <p:nvPr/>
        </p:nvSpPr>
        <p:spPr>
          <a:xfrm>
            <a:off x="7848947" y="5016500"/>
            <a:ext cx="1603697" cy="70167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defTabSz="11280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1200" dirty="0">
                <a:solidFill>
                  <a:srgbClr val="000000"/>
                </a:solidFill>
                <a:latin typeface="Arial Narrow" panose="020B0606020202030204" pitchFamily="34" charset="0"/>
              </a:rPr>
              <a:t>Negociación de términos al 100%. Retraso en firma de contratos </a:t>
            </a:r>
            <a:r>
              <a:rPr lang="es-PE" sz="12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Rimac</a:t>
            </a:r>
            <a:r>
              <a:rPr lang="es-PE" sz="1000" dirty="0">
                <a:solidFill>
                  <a:srgbClr val="000000"/>
                </a:solidFill>
                <a:latin typeface="Arial Narrow" panose="020B0606020202030204" pitchFamily="34" charset="0"/>
              </a:rPr>
              <a:t>. 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5976739" y="3484464"/>
            <a:ext cx="1608137" cy="223837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defTabSz="11280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1000" dirty="0" smtClean="0">
                <a:solidFill>
                  <a:srgbClr val="000000"/>
                </a:solidFill>
                <a:latin typeface="Arial Rounded MT Bold" panose="020F0704030504030204" pitchFamily="34" charset="0"/>
                <a:cs typeface="+mn-cs"/>
              </a:rPr>
              <a:t>44.4K SOL</a:t>
            </a:r>
            <a:endParaRPr lang="es-PE" sz="1000" dirty="0">
              <a:solidFill>
                <a:srgbClr val="000000"/>
              </a:solidFill>
              <a:latin typeface="Arial Rounded MT Bold" panose="020F070403050403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73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61 Rectángulo redondeado"/>
          <p:cNvSpPr/>
          <p:nvPr/>
        </p:nvSpPr>
        <p:spPr>
          <a:xfrm>
            <a:off x="1512243" y="2954759"/>
            <a:ext cx="9001000" cy="34131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12" tIns="111034" rIns="112812" bIns="111034" anchor="ctr"/>
          <a:lstStyle/>
          <a:p>
            <a:pPr algn="ctr">
              <a:defRPr/>
            </a:pPr>
            <a:endParaRPr lang="es-PE" altLang="es-ES" sz="16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1" name="60 Rectángulo redondeado"/>
          <p:cNvSpPr/>
          <p:nvPr/>
        </p:nvSpPr>
        <p:spPr>
          <a:xfrm>
            <a:off x="1440235" y="2393690"/>
            <a:ext cx="9073008" cy="34131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12" tIns="111034" rIns="112812" bIns="111034" anchor="ctr"/>
          <a:lstStyle/>
          <a:p>
            <a:pPr algn="ctr">
              <a:defRPr/>
            </a:pPr>
            <a:endParaRPr lang="es-PE" altLang="es-ES" sz="16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2101" name="2 Título"/>
          <p:cNvSpPr>
            <a:spLocks noGrp="1"/>
          </p:cNvSpPr>
          <p:nvPr>
            <p:ph type="title"/>
          </p:nvPr>
        </p:nvSpPr>
        <p:spPr>
          <a:xfrm>
            <a:off x="366713" y="282575"/>
            <a:ext cx="9993312" cy="744538"/>
          </a:xfrm>
        </p:spPr>
        <p:txBody>
          <a:bodyPr/>
          <a:lstStyle/>
          <a:p>
            <a:pPr eaLnBrk="1" hangingPunct="1"/>
            <a:r>
              <a:rPr lang="es-PE" altLang="es-PE" sz="2000" smtClean="0">
                <a:latin typeface="BNPP Sans" pitchFamily="50" charset="0"/>
              </a:rPr>
              <a:t>Corte Producto SOAT</a:t>
            </a:r>
          </a:p>
        </p:txBody>
      </p:sp>
      <p:sp>
        <p:nvSpPr>
          <p:cNvPr id="7" name="6 Rectángulo"/>
          <p:cNvSpPr/>
          <p:nvPr/>
        </p:nvSpPr>
        <p:spPr>
          <a:xfrm>
            <a:off x="398463" y="1332037"/>
            <a:ext cx="10114780" cy="287337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12" tIns="111034" rIns="112812" bIns="111034" anchor="ctr"/>
          <a:lstStyle/>
          <a:p>
            <a:pPr algn="ctr">
              <a:defRPr/>
            </a:pPr>
            <a:endParaRPr lang="es-PE" altLang="es-ES" sz="17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2107" name="55 CuadroTexto"/>
          <p:cNvSpPr txBox="1">
            <a:spLocks noChangeArrowheads="1"/>
          </p:cNvSpPr>
          <p:nvPr/>
        </p:nvSpPr>
        <p:spPr bwMode="auto">
          <a:xfrm>
            <a:off x="466725" y="1358634"/>
            <a:ext cx="331787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500" dirty="0">
                <a:solidFill>
                  <a:srgbClr val="FFFFFF"/>
                </a:solidFill>
                <a:latin typeface="BNPP Sans" pitchFamily="50" charset="0"/>
              </a:rPr>
              <a:t>Detalle Fechas de corte</a:t>
            </a:r>
          </a:p>
        </p:txBody>
      </p:sp>
      <p:pic>
        <p:nvPicPr>
          <p:cNvPr id="132108" name="1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477" y="1989593"/>
            <a:ext cx="750539" cy="32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11" name="83 CuadroTexto"/>
          <p:cNvSpPr txBox="1">
            <a:spLocks noChangeArrowheads="1"/>
          </p:cNvSpPr>
          <p:nvPr/>
        </p:nvSpPr>
        <p:spPr bwMode="auto">
          <a:xfrm>
            <a:off x="6508775" y="3000966"/>
            <a:ext cx="1700212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>
                <a:solidFill>
                  <a:srgbClr val="000000"/>
                </a:solidFill>
                <a:latin typeface="BNPP Sans" pitchFamily="50" charset="0"/>
              </a:rPr>
              <a:t>1,800 Ventas</a:t>
            </a:r>
          </a:p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>
                <a:solidFill>
                  <a:srgbClr val="000000"/>
                </a:solidFill>
                <a:latin typeface="BNPP Sans" pitchFamily="50" charset="0"/>
              </a:rPr>
              <a:t>GWP 2017:  </a:t>
            </a: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381.1 K Sol 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32117" name="134 CuadroTexto"/>
          <p:cNvSpPr txBox="1">
            <a:spLocks noChangeArrowheads="1"/>
          </p:cNvSpPr>
          <p:nvPr/>
        </p:nvSpPr>
        <p:spPr bwMode="auto">
          <a:xfrm>
            <a:off x="6552803" y="2475675"/>
            <a:ext cx="1700212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>
                <a:solidFill>
                  <a:srgbClr val="000000"/>
                </a:solidFill>
                <a:latin typeface="BNPP Sans" pitchFamily="50" charset="0"/>
              </a:rPr>
              <a:t>31/07/2017</a:t>
            </a:r>
          </a:p>
        </p:txBody>
      </p:sp>
      <p:sp>
        <p:nvSpPr>
          <p:cNvPr id="132118" name="135 CuadroTexto"/>
          <p:cNvSpPr txBox="1">
            <a:spLocks noChangeArrowheads="1"/>
          </p:cNvSpPr>
          <p:nvPr/>
        </p:nvSpPr>
        <p:spPr bwMode="auto">
          <a:xfrm>
            <a:off x="3888507" y="2501716"/>
            <a:ext cx="160813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>
                <a:solidFill>
                  <a:srgbClr val="000000"/>
                </a:solidFill>
                <a:latin typeface="BNPP Sans" pitchFamily="50" charset="0"/>
              </a:rPr>
              <a:t>31/03/2018</a:t>
            </a:r>
          </a:p>
        </p:txBody>
      </p:sp>
      <p:sp>
        <p:nvSpPr>
          <p:cNvPr id="132121" name="73 CuadroTexto"/>
          <p:cNvSpPr txBox="1">
            <a:spLocks noChangeArrowheads="1"/>
          </p:cNvSpPr>
          <p:nvPr/>
        </p:nvSpPr>
        <p:spPr bwMode="auto">
          <a:xfrm>
            <a:off x="3888507" y="2998213"/>
            <a:ext cx="1700212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>
                <a:solidFill>
                  <a:srgbClr val="000000"/>
                </a:solidFill>
                <a:latin typeface="BNPP Sans" pitchFamily="50" charset="0"/>
              </a:rPr>
              <a:t>500 Ventas</a:t>
            </a:r>
          </a:p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>
                <a:solidFill>
                  <a:srgbClr val="000000"/>
                </a:solidFill>
                <a:latin typeface="BNPP Sans" pitchFamily="50" charset="0"/>
              </a:rPr>
              <a:t>GWP 2017: </a:t>
            </a: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647.5 k </a:t>
            </a:r>
            <a:r>
              <a:rPr lang="es-ES" altLang="es-PE" sz="900" dirty="0" smtClean="0">
                <a:solidFill>
                  <a:srgbClr val="000000"/>
                </a:solidFill>
              </a:rPr>
              <a:t>Sol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32131" name="44 CuadroTexto"/>
          <p:cNvSpPr txBox="1">
            <a:spLocks noChangeArrowheads="1"/>
          </p:cNvSpPr>
          <p:nvPr/>
        </p:nvSpPr>
        <p:spPr bwMode="auto">
          <a:xfrm>
            <a:off x="5256659" y="2994447"/>
            <a:ext cx="1700213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>
                <a:solidFill>
                  <a:srgbClr val="000000"/>
                </a:solidFill>
                <a:latin typeface="BNPP Sans" pitchFamily="50" charset="0"/>
              </a:rPr>
              <a:t>200  Ventas</a:t>
            </a:r>
          </a:p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>
                <a:solidFill>
                  <a:srgbClr val="000000"/>
                </a:solidFill>
                <a:latin typeface="BNPP Sans" pitchFamily="50" charset="0"/>
              </a:rPr>
              <a:t>GWP 2017: </a:t>
            </a: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233 K </a:t>
            </a:r>
            <a:r>
              <a:rPr lang="es-ES" altLang="es-PE" sz="900" dirty="0" smtClean="0">
                <a:solidFill>
                  <a:srgbClr val="000000"/>
                </a:solidFill>
              </a:rPr>
              <a:t>Sol</a:t>
            </a: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 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32132" name="45 CuadroTexto"/>
          <p:cNvSpPr txBox="1">
            <a:spLocks noChangeArrowheads="1"/>
          </p:cNvSpPr>
          <p:nvPr/>
        </p:nvSpPr>
        <p:spPr bwMode="auto">
          <a:xfrm>
            <a:off x="5184651" y="2480481"/>
            <a:ext cx="1700213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>
                <a:solidFill>
                  <a:srgbClr val="000000"/>
                </a:solidFill>
                <a:latin typeface="BNPP Sans" pitchFamily="50" charset="0"/>
              </a:rPr>
              <a:t>15/12/2017</a:t>
            </a:r>
          </a:p>
        </p:txBody>
      </p:sp>
      <p:sp>
        <p:nvSpPr>
          <p:cNvPr id="57" name="56 Rectángulo"/>
          <p:cNvSpPr/>
          <p:nvPr/>
        </p:nvSpPr>
        <p:spPr>
          <a:xfrm>
            <a:off x="72083" y="2862921"/>
            <a:ext cx="1563645" cy="524991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12" tIns="111034" rIns="112812" bIns="111034" anchor="ctr"/>
          <a:lstStyle/>
          <a:p>
            <a:pPr>
              <a:defRPr/>
            </a:pPr>
            <a:endParaRPr lang="es-PE" altLang="es-ES" sz="1400" b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8" name="57 Rectángulo"/>
          <p:cNvSpPr/>
          <p:nvPr/>
        </p:nvSpPr>
        <p:spPr>
          <a:xfrm>
            <a:off x="80732" y="2380239"/>
            <a:ext cx="1560470" cy="37465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12" tIns="111034" rIns="112812" bIns="111034" anchor="ctr"/>
          <a:lstStyle/>
          <a:p>
            <a:pPr>
              <a:defRPr/>
            </a:pPr>
            <a:endParaRPr lang="es-PE" altLang="es-ES" sz="1400" b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9" name="14 CuadroTexto"/>
          <p:cNvSpPr txBox="1">
            <a:spLocks noChangeArrowheads="1"/>
          </p:cNvSpPr>
          <p:nvPr/>
        </p:nvSpPr>
        <p:spPr bwMode="auto">
          <a:xfrm>
            <a:off x="312259" y="2429534"/>
            <a:ext cx="1072977" cy="26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000" b="1" dirty="0">
                <a:solidFill>
                  <a:srgbClr val="FFFFFF"/>
                </a:solidFill>
                <a:latin typeface="+mn-lt"/>
              </a:rPr>
              <a:t>Fecha de </a:t>
            </a:r>
            <a:r>
              <a:rPr lang="es-PE" altLang="es-PE" sz="1000" b="1" dirty="0" smtClean="0">
                <a:solidFill>
                  <a:srgbClr val="FFFFFF"/>
                </a:solidFill>
                <a:latin typeface="+mn-lt"/>
              </a:rPr>
              <a:t>corte</a:t>
            </a:r>
            <a:endParaRPr lang="es-PE" altLang="es-PE" sz="10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0" name="102 CuadroTexto"/>
          <p:cNvSpPr txBox="1">
            <a:spLocks noChangeArrowheads="1"/>
          </p:cNvSpPr>
          <p:nvPr/>
        </p:nvSpPr>
        <p:spPr bwMode="auto">
          <a:xfrm>
            <a:off x="143297" y="2950780"/>
            <a:ext cx="158497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000" b="1" dirty="0" smtClean="0">
                <a:solidFill>
                  <a:srgbClr val="FFFFFF"/>
                </a:solidFill>
                <a:latin typeface="+mn-lt"/>
              </a:rPr>
              <a:t>Ventas </a:t>
            </a:r>
            <a:r>
              <a:rPr lang="es-PE" altLang="es-PE" sz="1000" b="1" dirty="0">
                <a:solidFill>
                  <a:srgbClr val="FFFFFF"/>
                </a:solidFill>
                <a:latin typeface="+mn-lt"/>
              </a:rPr>
              <a:t>Mes / GWP 2017 </a:t>
            </a:r>
          </a:p>
        </p:txBody>
      </p:sp>
      <p:sp>
        <p:nvSpPr>
          <p:cNvPr id="63" name="62 Rectángulo redondeado"/>
          <p:cNvSpPr/>
          <p:nvPr/>
        </p:nvSpPr>
        <p:spPr>
          <a:xfrm>
            <a:off x="1432223" y="3500649"/>
            <a:ext cx="9081020" cy="34131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12" tIns="111034" rIns="112812" bIns="111034" anchor="ctr"/>
          <a:lstStyle/>
          <a:p>
            <a:pPr algn="ctr">
              <a:defRPr/>
            </a:pPr>
            <a:endParaRPr lang="es-PE" altLang="es-ES" sz="16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4" name="63 Rectángulo"/>
          <p:cNvSpPr/>
          <p:nvPr/>
        </p:nvSpPr>
        <p:spPr>
          <a:xfrm>
            <a:off x="72083" y="3495218"/>
            <a:ext cx="1560470" cy="37465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12" tIns="111034" rIns="112812" bIns="111034" anchor="ctr"/>
          <a:lstStyle/>
          <a:p>
            <a:pPr>
              <a:defRPr/>
            </a:pPr>
            <a:endParaRPr lang="es-PE" altLang="es-ES" sz="1400" b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5" name="14 CuadroTexto"/>
          <p:cNvSpPr txBox="1">
            <a:spLocks noChangeArrowheads="1"/>
          </p:cNvSpPr>
          <p:nvPr/>
        </p:nvSpPr>
        <p:spPr bwMode="auto">
          <a:xfrm>
            <a:off x="552184" y="3536493"/>
            <a:ext cx="511898" cy="26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000" b="1" dirty="0" smtClean="0">
                <a:solidFill>
                  <a:srgbClr val="FFFFFF"/>
                </a:solidFill>
                <a:latin typeface="+mn-lt"/>
              </a:rPr>
              <a:t>Stock*</a:t>
            </a:r>
            <a:endParaRPr lang="es-PE" altLang="es-PE" sz="1000" b="1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5" t="26053" r="25188" b="26131"/>
          <a:stretch>
            <a:fillRect/>
          </a:stretch>
        </p:blipFill>
        <p:spPr bwMode="auto">
          <a:xfrm>
            <a:off x="3127709" y="1968046"/>
            <a:ext cx="7524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29" y="1997660"/>
            <a:ext cx="792087" cy="304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35" y="1951547"/>
            <a:ext cx="1061303" cy="30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691" y="1951590"/>
            <a:ext cx="1041705" cy="30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2" descr="Resultado de imagen para logo bnp paribas cardif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869" y="1981526"/>
            <a:ext cx="969844" cy="20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Resultado de imagen para logo COMPARABIEN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572" y="1968214"/>
            <a:ext cx="834655" cy="2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43 CuadroTexto"/>
          <p:cNvSpPr txBox="1">
            <a:spLocks noChangeArrowheads="1"/>
          </p:cNvSpPr>
          <p:nvPr/>
        </p:nvSpPr>
        <p:spPr bwMode="auto">
          <a:xfrm>
            <a:off x="1481644" y="2480481"/>
            <a:ext cx="1368152" cy="167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>
                <a:solidFill>
                  <a:srgbClr val="000000"/>
                </a:solidFill>
                <a:latin typeface="BNPP Sans" pitchFamily="50" charset="0"/>
              </a:rPr>
              <a:t>07/05/2018</a:t>
            </a:r>
          </a:p>
        </p:txBody>
      </p:sp>
      <p:sp>
        <p:nvSpPr>
          <p:cNvPr id="73" name="42 CuadroTexto"/>
          <p:cNvSpPr txBox="1">
            <a:spLocks noChangeArrowheads="1"/>
          </p:cNvSpPr>
          <p:nvPr/>
        </p:nvSpPr>
        <p:spPr bwMode="auto">
          <a:xfrm>
            <a:off x="1322611" y="3014280"/>
            <a:ext cx="17018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>
                <a:solidFill>
                  <a:srgbClr val="000000"/>
                </a:solidFill>
                <a:latin typeface="BNPP Sans" pitchFamily="50" charset="0"/>
              </a:rPr>
              <a:t>3,500 Ventas</a:t>
            </a:r>
          </a:p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>
                <a:solidFill>
                  <a:srgbClr val="000000"/>
                </a:solidFill>
                <a:latin typeface="BNPP Sans" pitchFamily="50" charset="0"/>
              </a:rPr>
              <a:t>GWP 2017: </a:t>
            </a: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5.2 M Sol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75" name="74 Rectángulo redondeado"/>
          <p:cNvSpPr/>
          <p:nvPr/>
        </p:nvSpPr>
        <p:spPr>
          <a:xfrm>
            <a:off x="1452364" y="3947307"/>
            <a:ext cx="9060879" cy="34131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12" tIns="111034" rIns="112812" bIns="111034" anchor="ctr"/>
          <a:lstStyle/>
          <a:p>
            <a:pPr algn="ctr">
              <a:defRPr/>
            </a:pPr>
            <a:endParaRPr lang="es-PE" altLang="es-ES" sz="16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6" name="75 Rectángulo"/>
          <p:cNvSpPr/>
          <p:nvPr/>
        </p:nvSpPr>
        <p:spPr>
          <a:xfrm>
            <a:off x="68512" y="3941876"/>
            <a:ext cx="1560470" cy="37465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12" tIns="111034" rIns="112812" bIns="111034" anchor="ctr"/>
          <a:lstStyle/>
          <a:p>
            <a:pPr>
              <a:defRPr/>
            </a:pPr>
            <a:endParaRPr lang="es-PE" altLang="es-ES" sz="1400" b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7" name="14 CuadroTexto"/>
          <p:cNvSpPr txBox="1">
            <a:spLocks noChangeArrowheads="1"/>
          </p:cNvSpPr>
          <p:nvPr/>
        </p:nvSpPr>
        <p:spPr bwMode="auto">
          <a:xfrm>
            <a:off x="360115" y="3965043"/>
            <a:ext cx="1080120" cy="36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000" b="1" dirty="0" smtClean="0">
                <a:solidFill>
                  <a:srgbClr val="FFFFFF"/>
                </a:solidFill>
                <a:latin typeface="+mn-lt"/>
              </a:rPr>
              <a:t>% Distribución</a:t>
            </a:r>
            <a:endParaRPr lang="es-PE" altLang="es-PE" sz="1000" b="1" dirty="0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74" name="73 Conector recto"/>
          <p:cNvCxnSpPr/>
          <p:nvPr/>
        </p:nvCxnSpPr>
        <p:spPr>
          <a:xfrm>
            <a:off x="2846679" y="1981526"/>
            <a:ext cx="0" cy="2335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77 Conector recto"/>
          <p:cNvCxnSpPr/>
          <p:nvPr/>
        </p:nvCxnSpPr>
        <p:spPr>
          <a:xfrm>
            <a:off x="4032523" y="1981526"/>
            <a:ext cx="0" cy="2335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79 Conector recto"/>
          <p:cNvCxnSpPr/>
          <p:nvPr/>
        </p:nvCxnSpPr>
        <p:spPr>
          <a:xfrm>
            <a:off x="7992963" y="1992854"/>
            <a:ext cx="0" cy="2335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recto"/>
          <p:cNvCxnSpPr/>
          <p:nvPr/>
        </p:nvCxnSpPr>
        <p:spPr>
          <a:xfrm>
            <a:off x="6696819" y="1997660"/>
            <a:ext cx="0" cy="2335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82 Conector recto"/>
          <p:cNvCxnSpPr/>
          <p:nvPr/>
        </p:nvCxnSpPr>
        <p:spPr>
          <a:xfrm>
            <a:off x="9361115" y="1997660"/>
            <a:ext cx="0" cy="2335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41 CuadroTexto"/>
          <p:cNvSpPr txBox="1">
            <a:spLocks noChangeArrowheads="1"/>
          </p:cNvSpPr>
          <p:nvPr/>
        </p:nvSpPr>
        <p:spPr bwMode="auto">
          <a:xfrm>
            <a:off x="2627586" y="2511166"/>
            <a:ext cx="1701800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31/10/2017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85" name="40 CuadroTexto"/>
          <p:cNvSpPr txBox="1">
            <a:spLocks noChangeArrowheads="1"/>
          </p:cNvSpPr>
          <p:nvPr/>
        </p:nvSpPr>
        <p:spPr bwMode="auto">
          <a:xfrm>
            <a:off x="2618158" y="3014347"/>
            <a:ext cx="17018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>
                <a:solidFill>
                  <a:srgbClr val="000000"/>
                </a:solidFill>
                <a:latin typeface="BNPP Sans" pitchFamily="50" charset="0"/>
              </a:rPr>
              <a:t>10,000 Ventas</a:t>
            </a:r>
          </a:p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>
                <a:solidFill>
                  <a:srgbClr val="000000"/>
                </a:solidFill>
                <a:latin typeface="BNPP Sans" pitchFamily="50" charset="0"/>
              </a:rPr>
              <a:t>GWP 2017: </a:t>
            </a: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7.8 M Sol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86" name="43 CuadroTexto"/>
          <p:cNvSpPr txBox="1">
            <a:spLocks noChangeArrowheads="1"/>
          </p:cNvSpPr>
          <p:nvPr/>
        </p:nvSpPr>
        <p:spPr bwMode="auto">
          <a:xfrm>
            <a:off x="1547671" y="4062179"/>
            <a:ext cx="1368152" cy="167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45,2%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87" name="43 CuadroTexto"/>
          <p:cNvSpPr txBox="1">
            <a:spLocks noChangeArrowheads="1"/>
          </p:cNvSpPr>
          <p:nvPr/>
        </p:nvSpPr>
        <p:spPr bwMode="auto">
          <a:xfrm>
            <a:off x="5400675" y="4062179"/>
            <a:ext cx="1368152" cy="167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2,1%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88" name="43 CuadroTexto"/>
          <p:cNvSpPr txBox="1">
            <a:spLocks noChangeArrowheads="1"/>
          </p:cNvSpPr>
          <p:nvPr/>
        </p:nvSpPr>
        <p:spPr bwMode="auto">
          <a:xfrm>
            <a:off x="6696819" y="4057373"/>
            <a:ext cx="1368152" cy="167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1,3%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89" name="43 CuadroTexto"/>
          <p:cNvSpPr txBox="1">
            <a:spLocks noChangeArrowheads="1"/>
          </p:cNvSpPr>
          <p:nvPr/>
        </p:nvSpPr>
        <p:spPr bwMode="auto">
          <a:xfrm>
            <a:off x="4032523" y="4062179"/>
            <a:ext cx="1368152" cy="270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5.7%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90" name="43 CuadroTexto"/>
          <p:cNvSpPr txBox="1">
            <a:spLocks noChangeArrowheads="1"/>
          </p:cNvSpPr>
          <p:nvPr/>
        </p:nvSpPr>
        <p:spPr bwMode="auto">
          <a:xfrm>
            <a:off x="9145091" y="4085892"/>
            <a:ext cx="1368152" cy="270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0,2%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91" name="43 CuadroTexto"/>
          <p:cNvSpPr txBox="1">
            <a:spLocks noChangeArrowheads="1"/>
          </p:cNvSpPr>
          <p:nvPr/>
        </p:nvSpPr>
        <p:spPr bwMode="auto">
          <a:xfrm>
            <a:off x="7920955" y="4031435"/>
            <a:ext cx="1368152" cy="270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0,6%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92" name="43 CuadroTexto"/>
          <p:cNvSpPr txBox="1">
            <a:spLocks noChangeArrowheads="1"/>
          </p:cNvSpPr>
          <p:nvPr/>
        </p:nvSpPr>
        <p:spPr bwMode="auto">
          <a:xfrm>
            <a:off x="1512243" y="3581836"/>
            <a:ext cx="1368152" cy="167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37,405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93" name="43 CuadroTexto"/>
          <p:cNvSpPr txBox="1">
            <a:spLocks noChangeArrowheads="1"/>
          </p:cNvSpPr>
          <p:nvPr/>
        </p:nvSpPr>
        <p:spPr bwMode="auto">
          <a:xfrm>
            <a:off x="2808387" y="3558123"/>
            <a:ext cx="1368152" cy="167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37,102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94" name="43 CuadroTexto"/>
          <p:cNvSpPr txBox="1">
            <a:spLocks noChangeArrowheads="1"/>
          </p:cNvSpPr>
          <p:nvPr/>
        </p:nvSpPr>
        <p:spPr bwMode="auto">
          <a:xfrm>
            <a:off x="4032523" y="3558123"/>
            <a:ext cx="1368152" cy="167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4,757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95" name="43 CuadroTexto"/>
          <p:cNvSpPr txBox="1">
            <a:spLocks noChangeArrowheads="1"/>
          </p:cNvSpPr>
          <p:nvPr/>
        </p:nvSpPr>
        <p:spPr bwMode="auto">
          <a:xfrm>
            <a:off x="6696819" y="3577030"/>
            <a:ext cx="1368152" cy="167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1,066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96" name="43 CuadroTexto"/>
          <p:cNvSpPr txBox="1">
            <a:spLocks noChangeArrowheads="1"/>
          </p:cNvSpPr>
          <p:nvPr/>
        </p:nvSpPr>
        <p:spPr bwMode="auto">
          <a:xfrm>
            <a:off x="5400675" y="3581836"/>
            <a:ext cx="1368152" cy="167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1,729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97" name="43 CuadroTexto"/>
          <p:cNvSpPr txBox="1">
            <a:spLocks noChangeArrowheads="1"/>
          </p:cNvSpPr>
          <p:nvPr/>
        </p:nvSpPr>
        <p:spPr bwMode="auto">
          <a:xfrm>
            <a:off x="7920955" y="3581836"/>
            <a:ext cx="1368152" cy="167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502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45091" y="6150726"/>
            <a:ext cx="1647328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900" dirty="0" smtClean="0"/>
              <a:t>* A mayo 2018</a:t>
            </a:r>
          </a:p>
        </p:txBody>
      </p:sp>
      <p:sp>
        <p:nvSpPr>
          <p:cNvPr id="98" name="43 CuadroTexto"/>
          <p:cNvSpPr txBox="1">
            <a:spLocks noChangeArrowheads="1"/>
          </p:cNvSpPr>
          <p:nvPr/>
        </p:nvSpPr>
        <p:spPr bwMode="auto">
          <a:xfrm>
            <a:off x="9217099" y="3581836"/>
            <a:ext cx="1368152" cy="167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154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99" name="134 CuadroTexto"/>
          <p:cNvSpPr txBox="1">
            <a:spLocks noChangeArrowheads="1"/>
          </p:cNvSpPr>
          <p:nvPr/>
        </p:nvSpPr>
        <p:spPr bwMode="auto">
          <a:xfrm>
            <a:off x="7876927" y="2455646"/>
            <a:ext cx="1700212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30/04/2018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00" name="134 CuadroTexto"/>
          <p:cNvSpPr txBox="1">
            <a:spLocks noChangeArrowheads="1"/>
          </p:cNvSpPr>
          <p:nvPr/>
        </p:nvSpPr>
        <p:spPr bwMode="auto">
          <a:xfrm>
            <a:off x="9073083" y="2447833"/>
            <a:ext cx="1700212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30/09/2017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01" name="43 CuadroTexto"/>
          <p:cNvSpPr txBox="1">
            <a:spLocks noChangeArrowheads="1"/>
          </p:cNvSpPr>
          <p:nvPr/>
        </p:nvSpPr>
        <p:spPr bwMode="auto">
          <a:xfrm>
            <a:off x="2844467" y="4062179"/>
            <a:ext cx="1368152" cy="167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44,9%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cxnSp>
        <p:nvCxnSpPr>
          <p:cNvPr id="103" name="102 Conector recto"/>
          <p:cNvCxnSpPr/>
          <p:nvPr/>
        </p:nvCxnSpPr>
        <p:spPr>
          <a:xfrm>
            <a:off x="5400675" y="1997592"/>
            <a:ext cx="0" cy="2335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83 CuadroTexto"/>
          <p:cNvSpPr txBox="1">
            <a:spLocks noChangeArrowheads="1"/>
          </p:cNvSpPr>
          <p:nvPr/>
        </p:nvSpPr>
        <p:spPr bwMode="auto">
          <a:xfrm>
            <a:off x="7876927" y="3018117"/>
            <a:ext cx="1700212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 smtClean="0">
                <a:latin typeface="BNPP Sans" pitchFamily="50" charset="0"/>
              </a:rPr>
              <a:t>1,253 </a:t>
            </a:r>
            <a:r>
              <a:rPr lang="es-PE" altLang="es-PE" sz="900" dirty="0">
                <a:latin typeface="BNPP Sans" pitchFamily="50" charset="0"/>
              </a:rPr>
              <a:t>Ventas</a:t>
            </a:r>
          </a:p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>
                <a:solidFill>
                  <a:srgbClr val="000000"/>
                </a:solidFill>
                <a:latin typeface="BNPP Sans" pitchFamily="50" charset="0"/>
              </a:rPr>
              <a:t>GWP 2017:  </a:t>
            </a: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259K </a:t>
            </a:r>
            <a:r>
              <a:rPr lang="es-ES" altLang="es-PE" sz="900" dirty="0" smtClean="0">
                <a:solidFill>
                  <a:srgbClr val="000000"/>
                </a:solidFill>
              </a:rPr>
              <a:t>Sol</a:t>
            </a: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 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05" name="83 CuadroTexto"/>
          <p:cNvSpPr txBox="1">
            <a:spLocks noChangeArrowheads="1"/>
          </p:cNvSpPr>
          <p:nvPr/>
        </p:nvSpPr>
        <p:spPr bwMode="auto">
          <a:xfrm>
            <a:off x="9101063" y="3009541"/>
            <a:ext cx="1700212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 smtClean="0">
                <a:latin typeface="BNPP Sans" pitchFamily="50" charset="0"/>
              </a:rPr>
              <a:t>625 </a:t>
            </a:r>
            <a:r>
              <a:rPr lang="es-PE" altLang="es-PE" sz="900" dirty="0">
                <a:latin typeface="BNPP Sans" pitchFamily="50" charset="0"/>
              </a:rPr>
              <a:t>Ventas</a:t>
            </a:r>
          </a:p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900" dirty="0">
                <a:solidFill>
                  <a:srgbClr val="000000"/>
                </a:solidFill>
                <a:latin typeface="BNPP Sans" pitchFamily="50" charset="0"/>
              </a:rPr>
              <a:t>GWP 2017:  </a:t>
            </a:r>
            <a:r>
              <a:rPr lang="es-PE" altLang="es-PE" sz="900" dirty="0" smtClean="0">
                <a:solidFill>
                  <a:srgbClr val="000000"/>
                </a:solidFill>
                <a:latin typeface="BNPP Sans" pitchFamily="50" charset="0"/>
              </a:rPr>
              <a:t>40.7K Sol </a:t>
            </a:r>
            <a:endParaRPr lang="es-PE" altLang="es-PE" sz="900" dirty="0">
              <a:solidFill>
                <a:srgbClr val="000000"/>
              </a:solidFill>
              <a:latin typeface="BNPP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88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1653990" y="1980113"/>
            <a:ext cx="8760566" cy="692498"/>
            <a:chOff x="1406605" y="3058202"/>
            <a:chExt cx="7416352" cy="520699"/>
          </a:xfrm>
        </p:grpSpPr>
        <p:sp>
          <p:nvSpPr>
            <p:cNvPr id="7" name="Espace réservé du texte 11"/>
            <p:cNvSpPr txBox="1">
              <a:spLocks/>
            </p:cNvSpPr>
            <p:nvPr/>
          </p:nvSpPr>
          <p:spPr>
            <a:xfrm>
              <a:off x="2126685" y="3058202"/>
              <a:ext cx="6696272" cy="52069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spAutoFit/>
            </a:bodyPr>
            <a:lstStyle>
              <a:lvl1pPr marL="720725" indent="-720725" algn="l" defTabSz="914400" rtl="0" eaLnBrk="1" latinLnBrk="0" hangingPunct="1">
                <a:lnSpc>
                  <a:spcPct val="150000"/>
                </a:lnSpc>
                <a:spcBef>
                  <a:spcPts val="200"/>
                </a:spcBef>
                <a:buClr>
                  <a:schemeClr val="accent1"/>
                </a:buClr>
                <a:buSzPct val="100000"/>
                <a:buFont typeface="+mj-lt"/>
                <a:buAutoNum type="arabicPeriod"/>
                <a:tabLst>
                  <a:tab pos="2690813" algn="l"/>
                </a:tabLst>
                <a:defRPr sz="3200" b="1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73150" indent="-352425" algn="l" defTabSz="914400" rtl="0" eaLnBrk="1" latinLnBrk="0" hangingPunct="1">
                <a:spcBef>
                  <a:spcPts val="200"/>
                </a:spcBef>
                <a:buClr>
                  <a:schemeClr val="accent1"/>
                </a:buClr>
                <a:buSzPct val="90000"/>
                <a:buFont typeface="+mj-lt"/>
                <a:buAutoNum type="alphaUcPeriod"/>
                <a:tabLst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ts val="200"/>
                </a:spcBef>
                <a:buFont typeface="Wingdings" panose="05000000000000000000" pitchFamily="2" charset="2"/>
                <a:buNone/>
                <a:defRPr sz="1800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ts val="200"/>
                </a:spcBef>
                <a:buFont typeface="Wingdings" panose="05000000000000000000" pitchFamily="2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ts val="200"/>
                </a:spcBef>
                <a:buFontTx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+mj-lt"/>
                <a:buNone/>
              </a:pPr>
              <a:r>
                <a:rPr lang="en-GB" sz="3000" dirty="0" smtClean="0"/>
                <a:t>DESAFÍOS 2018 - 2019</a:t>
              </a:r>
              <a:endParaRPr lang="en-GB" sz="30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406605" y="3066484"/>
              <a:ext cx="504056" cy="504056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2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30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514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15</a:t>
            </a:fld>
            <a:endParaRPr lang="en-GB" noProof="0" dirty="0"/>
          </a:p>
        </p:txBody>
      </p:sp>
      <p:sp>
        <p:nvSpPr>
          <p:cNvPr id="7" name="6 CuadroTexto"/>
          <p:cNvSpPr txBox="1"/>
          <p:nvPr/>
        </p:nvSpPr>
        <p:spPr>
          <a:xfrm>
            <a:off x="517193" y="1044005"/>
            <a:ext cx="9361040" cy="567139"/>
          </a:xfrm>
          <a:prstGeom prst="rect">
            <a:avLst/>
          </a:prstGeom>
          <a:noFill/>
        </p:spPr>
        <p:txBody>
          <a:bodyPr wrap="square" lIns="73975" tIns="36987" rIns="73975" bIns="36987" rtlCol="0">
            <a:spAutoFit/>
          </a:bodyPr>
          <a:lstStyle/>
          <a:p>
            <a:r>
              <a:rPr lang="es-PE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NPP Sans" pitchFamily="50" charset="0"/>
              </a:rPr>
              <a:t>Definimos nuestras acciones </a:t>
            </a:r>
            <a:r>
              <a:rPr lang="es-PE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NPP Sans" pitchFamily="50" charset="0"/>
              </a:rPr>
              <a:t>principales:</a:t>
            </a:r>
          </a:p>
          <a:p>
            <a:endParaRPr lang="es-PE" sz="1600" b="1" dirty="0">
              <a:solidFill>
                <a:schemeClr val="tx1">
                  <a:lumMod val="50000"/>
                  <a:lumOff val="50000"/>
                </a:schemeClr>
              </a:solidFill>
              <a:latin typeface="BNPP Sans" pitchFamily="50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800276" y="5352823"/>
            <a:ext cx="6768752" cy="485406"/>
          </a:xfrm>
          <a:prstGeom prst="rect">
            <a:avLst/>
          </a:prstGeom>
          <a:solidFill>
            <a:srgbClr val="00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975" tIns="36987" rIns="73975" bIns="36987" rtlCol="0" anchor="ctr"/>
          <a:lstStyle/>
          <a:p>
            <a:pPr algn="ctr"/>
            <a:endParaRPr lang="es-PE"/>
          </a:p>
        </p:txBody>
      </p:sp>
      <p:sp>
        <p:nvSpPr>
          <p:cNvPr id="9" name="8 Rectángulo"/>
          <p:cNvSpPr/>
          <p:nvPr/>
        </p:nvSpPr>
        <p:spPr>
          <a:xfrm>
            <a:off x="1800276" y="1557117"/>
            <a:ext cx="6768752" cy="485406"/>
          </a:xfrm>
          <a:prstGeom prst="rect">
            <a:avLst/>
          </a:prstGeom>
          <a:solidFill>
            <a:srgbClr val="00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975" tIns="36987" rIns="73975" bIns="36987" rtlCol="0" anchor="ctr"/>
          <a:lstStyle/>
          <a:p>
            <a:pPr algn="ctr"/>
            <a:endParaRPr lang="es-PE"/>
          </a:p>
        </p:txBody>
      </p:sp>
      <p:sp>
        <p:nvSpPr>
          <p:cNvPr id="10" name="9 Rectángulo"/>
          <p:cNvSpPr/>
          <p:nvPr/>
        </p:nvSpPr>
        <p:spPr>
          <a:xfrm>
            <a:off x="2265222" y="5433144"/>
            <a:ext cx="6112534" cy="351695"/>
          </a:xfrm>
          <a:prstGeom prst="rect">
            <a:avLst/>
          </a:prstGeom>
        </p:spPr>
        <p:txBody>
          <a:bodyPr wrap="square" lIns="73975" tIns="36987" rIns="73975" bIns="36987">
            <a:spAutoFit/>
          </a:bodyPr>
          <a:lstStyle/>
          <a:p>
            <a:r>
              <a:rPr lang="es-PE" dirty="0" smtClean="0">
                <a:solidFill>
                  <a:schemeClr val="bg1"/>
                </a:solidFill>
                <a:latin typeface="BNPP Sans" pitchFamily="50" charset="0"/>
              </a:rPr>
              <a:t>Culminar la cesión / </a:t>
            </a:r>
            <a:r>
              <a:rPr lang="es-PE" dirty="0">
                <a:solidFill>
                  <a:schemeClr val="bg1"/>
                </a:solidFill>
                <a:latin typeface="BNPP Sans" pitchFamily="50" charset="0"/>
              </a:rPr>
              <a:t>s</a:t>
            </a:r>
            <a:r>
              <a:rPr lang="es-PE" dirty="0" smtClean="0">
                <a:solidFill>
                  <a:schemeClr val="bg1"/>
                </a:solidFill>
                <a:latin typeface="BNPP Sans" pitchFamily="50" charset="0"/>
              </a:rPr>
              <a:t>alida </a:t>
            </a:r>
            <a:r>
              <a:rPr lang="es-PE" dirty="0">
                <a:solidFill>
                  <a:schemeClr val="bg1"/>
                </a:solidFill>
                <a:latin typeface="BNPP Sans" pitchFamily="50" charset="0"/>
              </a:rPr>
              <a:t>del negocio </a:t>
            </a:r>
            <a:r>
              <a:rPr lang="es-PE" b="1" dirty="0" smtClean="0">
                <a:solidFill>
                  <a:schemeClr val="bg1"/>
                </a:solidFill>
                <a:latin typeface="BNPP Sans" pitchFamily="50" charset="0"/>
              </a:rPr>
              <a:t>Oncológico</a:t>
            </a:r>
            <a:endParaRPr lang="es-PE" b="1" dirty="0">
              <a:solidFill>
                <a:schemeClr val="bg1"/>
              </a:solidFill>
              <a:latin typeface="BNPP Sans" pitchFamily="50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305999" y="1615070"/>
            <a:ext cx="6071757" cy="351695"/>
          </a:xfrm>
          <a:prstGeom prst="rect">
            <a:avLst/>
          </a:prstGeom>
        </p:spPr>
        <p:txBody>
          <a:bodyPr wrap="square" lIns="73975" tIns="36987" rIns="73975" bIns="36987">
            <a:spAutoFit/>
          </a:bodyPr>
          <a:lstStyle/>
          <a:p>
            <a:r>
              <a:rPr lang="es-PE" dirty="0">
                <a:solidFill>
                  <a:schemeClr val="bg1"/>
                </a:solidFill>
                <a:latin typeface="BNPP Sans" pitchFamily="50" charset="0"/>
              </a:rPr>
              <a:t>Mejorar la </a:t>
            </a:r>
            <a:r>
              <a:rPr lang="es-PE" b="1" dirty="0">
                <a:solidFill>
                  <a:schemeClr val="bg1"/>
                </a:solidFill>
                <a:latin typeface="BNPP Sans" pitchFamily="50" charset="0"/>
              </a:rPr>
              <a:t>rentabilidad </a:t>
            </a:r>
            <a:r>
              <a:rPr lang="es-PE" dirty="0">
                <a:solidFill>
                  <a:schemeClr val="bg1"/>
                </a:solidFill>
                <a:latin typeface="BNPP Sans" pitchFamily="50" charset="0"/>
              </a:rPr>
              <a:t>de nuestros socios </a:t>
            </a:r>
          </a:p>
        </p:txBody>
      </p:sp>
      <p:sp>
        <p:nvSpPr>
          <p:cNvPr id="12" name="11 Elipse"/>
          <p:cNvSpPr/>
          <p:nvPr/>
        </p:nvSpPr>
        <p:spPr>
          <a:xfrm>
            <a:off x="1445912" y="5294127"/>
            <a:ext cx="601755" cy="646422"/>
          </a:xfrm>
          <a:prstGeom prst="ellipse">
            <a:avLst/>
          </a:prstGeom>
          <a:solidFill>
            <a:schemeClr val="bg1"/>
          </a:solidFill>
          <a:ln>
            <a:solidFill>
              <a:srgbClr val="00915A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975" tIns="36987" rIns="73975" bIns="36987" rtlCol="0" anchor="ctr"/>
          <a:lstStyle/>
          <a:p>
            <a:pPr algn="ctr"/>
            <a:r>
              <a:rPr lang="es-PE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12 Elipse"/>
          <p:cNvSpPr/>
          <p:nvPr/>
        </p:nvSpPr>
        <p:spPr>
          <a:xfrm>
            <a:off x="1445912" y="1476053"/>
            <a:ext cx="601755" cy="646422"/>
          </a:xfrm>
          <a:prstGeom prst="ellipse">
            <a:avLst/>
          </a:prstGeom>
          <a:solidFill>
            <a:schemeClr val="bg1"/>
          </a:solidFill>
          <a:ln>
            <a:solidFill>
              <a:srgbClr val="00915A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975" tIns="36987" rIns="73975" bIns="36987" rtlCol="0" anchor="ctr"/>
          <a:lstStyle/>
          <a:p>
            <a:pPr algn="ctr"/>
            <a:r>
              <a:rPr lang="es-PE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467227" y="323925"/>
            <a:ext cx="5727845" cy="444028"/>
          </a:xfrm>
          <a:prstGeom prst="rect">
            <a:avLst/>
          </a:prstGeom>
        </p:spPr>
        <p:txBody>
          <a:bodyPr wrap="none" lIns="73975" tIns="36987" rIns="73975" bIns="36987">
            <a:spAutoFit/>
          </a:bodyPr>
          <a:lstStyle/>
          <a:p>
            <a:r>
              <a:rPr lang="es-PE" sz="2400" b="1" dirty="0">
                <a:solidFill>
                  <a:srgbClr val="00915A"/>
                </a:solidFill>
                <a:latin typeface="BNPP Sans" pitchFamily="50" charset="0"/>
              </a:rPr>
              <a:t>¿ Cuales </a:t>
            </a:r>
            <a:r>
              <a:rPr lang="es-PE" sz="2400" b="1" dirty="0" smtClean="0">
                <a:solidFill>
                  <a:srgbClr val="00915A"/>
                </a:solidFill>
                <a:latin typeface="BNPP Sans" pitchFamily="50" charset="0"/>
              </a:rPr>
              <a:t>son </a:t>
            </a:r>
            <a:r>
              <a:rPr lang="es-PE" sz="2400" b="1" dirty="0">
                <a:solidFill>
                  <a:srgbClr val="00915A"/>
                </a:solidFill>
                <a:latin typeface="BNPP Sans" pitchFamily="50" charset="0"/>
              </a:rPr>
              <a:t>los desafíos del  </a:t>
            </a:r>
            <a:r>
              <a:rPr lang="es-PE" sz="2400" b="1" dirty="0" smtClean="0">
                <a:solidFill>
                  <a:srgbClr val="00915A"/>
                </a:solidFill>
                <a:latin typeface="BNPP Sans" pitchFamily="50" charset="0"/>
              </a:rPr>
              <a:t>2018-2019?</a:t>
            </a:r>
            <a:endParaRPr lang="es-PE" sz="2400" b="1" dirty="0">
              <a:latin typeface="BNPP Sans" pitchFamily="50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1800275" y="2531884"/>
            <a:ext cx="6768752" cy="485406"/>
          </a:xfrm>
          <a:prstGeom prst="rect">
            <a:avLst/>
          </a:prstGeom>
          <a:solidFill>
            <a:srgbClr val="00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975" tIns="36987" rIns="73975" bIns="36987" rtlCol="0" anchor="ctr"/>
          <a:lstStyle/>
          <a:p>
            <a:pPr algn="ctr"/>
            <a:endParaRPr lang="es-PE"/>
          </a:p>
        </p:txBody>
      </p:sp>
      <p:sp>
        <p:nvSpPr>
          <p:cNvPr id="16" name="15 Rectángulo"/>
          <p:cNvSpPr/>
          <p:nvPr/>
        </p:nvSpPr>
        <p:spPr>
          <a:xfrm>
            <a:off x="2305998" y="2589837"/>
            <a:ext cx="6071757" cy="351695"/>
          </a:xfrm>
          <a:prstGeom prst="rect">
            <a:avLst/>
          </a:prstGeom>
        </p:spPr>
        <p:txBody>
          <a:bodyPr wrap="square" lIns="73975" tIns="36987" rIns="73975" bIns="36987">
            <a:spAutoFit/>
          </a:bodyPr>
          <a:lstStyle/>
          <a:p>
            <a:r>
              <a:rPr lang="es-PE" dirty="0" smtClean="0">
                <a:solidFill>
                  <a:schemeClr val="bg1"/>
                </a:solidFill>
                <a:latin typeface="BNPP Sans" pitchFamily="50" charset="0"/>
              </a:rPr>
              <a:t>Mantenimiento de nuestros socios globales</a:t>
            </a:r>
            <a:endParaRPr lang="es-PE" dirty="0">
              <a:solidFill>
                <a:schemeClr val="bg1"/>
              </a:solidFill>
              <a:latin typeface="BNPP Sans" pitchFamily="50" charset="0"/>
            </a:endParaRPr>
          </a:p>
        </p:txBody>
      </p:sp>
      <p:sp>
        <p:nvSpPr>
          <p:cNvPr id="17" name="16 Elipse"/>
          <p:cNvSpPr/>
          <p:nvPr/>
        </p:nvSpPr>
        <p:spPr>
          <a:xfrm>
            <a:off x="1445912" y="2450820"/>
            <a:ext cx="601755" cy="646422"/>
          </a:xfrm>
          <a:prstGeom prst="ellipse">
            <a:avLst/>
          </a:prstGeom>
          <a:solidFill>
            <a:schemeClr val="bg1"/>
          </a:solidFill>
          <a:ln>
            <a:solidFill>
              <a:srgbClr val="00915A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975" tIns="36987" rIns="73975" bIns="36987" rtlCol="0" anchor="ctr"/>
          <a:lstStyle/>
          <a:p>
            <a:pPr algn="ctr"/>
            <a:r>
              <a:rPr lang="es-PE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1800275" y="3469638"/>
            <a:ext cx="6768752" cy="485406"/>
          </a:xfrm>
          <a:prstGeom prst="rect">
            <a:avLst/>
          </a:prstGeom>
          <a:solidFill>
            <a:srgbClr val="00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975" tIns="36987" rIns="73975" bIns="36987" rtlCol="0" anchor="ctr"/>
          <a:lstStyle/>
          <a:p>
            <a:pPr algn="ctr"/>
            <a:endParaRPr lang="es-PE"/>
          </a:p>
        </p:txBody>
      </p:sp>
      <p:sp>
        <p:nvSpPr>
          <p:cNvPr id="19" name="18 Rectángulo"/>
          <p:cNvSpPr/>
          <p:nvPr/>
        </p:nvSpPr>
        <p:spPr>
          <a:xfrm>
            <a:off x="2305998" y="3527591"/>
            <a:ext cx="6071757" cy="351695"/>
          </a:xfrm>
          <a:prstGeom prst="rect">
            <a:avLst/>
          </a:prstGeom>
        </p:spPr>
        <p:txBody>
          <a:bodyPr wrap="square" lIns="73975" tIns="36987" rIns="73975" bIns="36987">
            <a:spAutoFit/>
          </a:bodyPr>
          <a:lstStyle/>
          <a:p>
            <a:r>
              <a:rPr lang="es-PE" dirty="0" smtClean="0">
                <a:solidFill>
                  <a:schemeClr val="bg1"/>
                </a:solidFill>
                <a:latin typeface="BNPP Sans" pitchFamily="50" charset="0"/>
              </a:rPr>
              <a:t>Mejora de la experiencia del cliente : foco en </a:t>
            </a:r>
            <a:r>
              <a:rPr lang="es-PE" b="1" dirty="0" smtClean="0">
                <a:solidFill>
                  <a:schemeClr val="bg1"/>
                </a:solidFill>
                <a:latin typeface="BNPP Sans" pitchFamily="50" charset="0"/>
              </a:rPr>
              <a:t>post venta</a:t>
            </a:r>
            <a:endParaRPr lang="es-PE" b="1" dirty="0">
              <a:solidFill>
                <a:schemeClr val="bg1"/>
              </a:solidFill>
              <a:latin typeface="BNPP Sans" pitchFamily="50" charset="0"/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1445912" y="3388574"/>
            <a:ext cx="601755" cy="646422"/>
          </a:xfrm>
          <a:prstGeom prst="ellipse">
            <a:avLst/>
          </a:prstGeom>
          <a:solidFill>
            <a:schemeClr val="bg1"/>
          </a:solidFill>
          <a:ln>
            <a:solidFill>
              <a:srgbClr val="00915A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975" tIns="36987" rIns="73975" bIns="36987" rtlCol="0" anchor="ctr"/>
          <a:lstStyle/>
          <a:p>
            <a:pPr algn="ctr"/>
            <a:r>
              <a:rPr lang="es-PE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20 Rectángulo"/>
          <p:cNvSpPr/>
          <p:nvPr/>
        </p:nvSpPr>
        <p:spPr>
          <a:xfrm>
            <a:off x="1788400" y="4439087"/>
            <a:ext cx="6768752" cy="485406"/>
          </a:xfrm>
          <a:prstGeom prst="rect">
            <a:avLst/>
          </a:prstGeom>
          <a:solidFill>
            <a:srgbClr val="00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975" tIns="36987" rIns="73975" bIns="36987" rtlCol="0" anchor="ctr"/>
          <a:lstStyle/>
          <a:p>
            <a:pPr algn="ctr"/>
            <a:endParaRPr lang="es-PE"/>
          </a:p>
        </p:txBody>
      </p:sp>
      <p:sp>
        <p:nvSpPr>
          <p:cNvPr id="22" name="21 Rectángulo"/>
          <p:cNvSpPr/>
          <p:nvPr/>
        </p:nvSpPr>
        <p:spPr>
          <a:xfrm>
            <a:off x="2294123" y="4497040"/>
            <a:ext cx="6071757" cy="351695"/>
          </a:xfrm>
          <a:prstGeom prst="rect">
            <a:avLst/>
          </a:prstGeom>
        </p:spPr>
        <p:txBody>
          <a:bodyPr wrap="square" lIns="73975" tIns="36987" rIns="73975" bIns="36987">
            <a:spAutoFit/>
          </a:bodyPr>
          <a:lstStyle/>
          <a:p>
            <a:r>
              <a:rPr lang="es-PE" dirty="0" smtClean="0">
                <a:solidFill>
                  <a:schemeClr val="bg1"/>
                </a:solidFill>
                <a:latin typeface="BNPP Sans" pitchFamily="50" charset="0"/>
              </a:rPr>
              <a:t>Reorganizar nuestra estructura – Foco en Transformación</a:t>
            </a:r>
            <a:endParaRPr lang="es-PE" b="1" dirty="0">
              <a:solidFill>
                <a:schemeClr val="bg1"/>
              </a:solidFill>
              <a:latin typeface="BNPP Sans" pitchFamily="50" charset="0"/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1445912" y="4358023"/>
            <a:ext cx="601755" cy="646422"/>
          </a:xfrm>
          <a:prstGeom prst="ellipse">
            <a:avLst/>
          </a:prstGeom>
          <a:solidFill>
            <a:schemeClr val="bg1"/>
          </a:solidFill>
          <a:ln>
            <a:solidFill>
              <a:srgbClr val="00915A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975" tIns="36987" rIns="73975" bIns="36987" rtlCol="0" anchor="ctr"/>
          <a:lstStyle/>
          <a:p>
            <a:pPr algn="ctr"/>
            <a:r>
              <a:rPr lang="es-PE" b="1" dirty="0" smtClean="0">
                <a:solidFill>
                  <a:schemeClr val="tx1"/>
                </a:solidFill>
              </a:rPr>
              <a:t>4</a:t>
            </a:r>
            <a:endParaRPr lang="es-P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33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1653990" y="1980111"/>
            <a:ext cx="8760566" cy="681378"/>
            <a:chOff x="1406605" y="3058202"/>
            <a:chExt cx="7416352" cy="512338"/>
          </a:xfrm>
        </p:grpSpPr>
        <p:sp>
          <p:nvSpPr>
            <p:cNvPr id="7" name="Espace réservé du texte 11"/>
            <p:cNvSpPr txBox="1">
              <a:spLocks/>
            </p:cNvSpPr>
            <p:nvPr/>
          </p:nvSpPr>
          <p:spPr>
            <a:xfrm>
              <a:off x="2126685" y="3058202"/>
              <a:ext cx="6696272" cy="456334"/>
            </a:xfrm>
            <a:prstGeom prst="rect">
              <a:avLst/>
            </a:prstGeom>
          </p:spPr>
          <p:txBody>
            <a:bodyPr vert="horz" lIns="0" tIns="0" rIns="0" bIns="0" rtlCol="0" anchor="t" anchorCtr="0">
              <a:spAutoFit/>
            </a:bodyPr>
            <a:lstStyle>
              <a:lvl1pPr marL="720725" indent="-720725" algn="l" defTabSz="914400" rtl="0" eaLnBrk="1" latinLnBrk="0" hangingPunct="1">
                <a:lnSpc>
                  <a:spcPct val="150000"/>
                </a:lnSpc>
                <a:spcBef>
                  <a:spcPts val="200"/>
                </a:spcBef>
                <a:buClr>
                  <a:schemeClr val="accent1"/>
                </a:buClr>
                <a:buSzPct val="100000"/>
                <a:buFont typeface="+mj-lt"/>
                <a:buAutoNum type="arabicPeriod"/>
                <a:tabLst>
                  <a:tab pos="2690813" algn="l"/>
                </a:tabLst>
                <a:defRPr sz="3200" b="1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73150" indent="-352425" algn="l" defTabSz="914400" rtl="0" eaLnBrk="1" latinLnBrk="0" hangingPunct="1">
                <a:spcBef>
                  <a:spcPts val="200"/>
                </a:spcBef>
                <a:buClr>
                  <a:schemeClr val="accent1"/>
                </a:buClr>
                <a:buSzPct val="90000"/>
                <a:buFont typeface="+mj-lt"/>
                <a:buAutoNum type="alphaUcPeriod"/>
                <a:tabLst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ts val="200"/>
                </a:spcBef>
                <a:buFont typeface="Wingdings" panose="05000000000000000000" pitchFamily="2" charset="2"/>
                <a:buNone/>
                <a:defRPr sz="1800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ts val="200"/>
                </a:spcBef>
                <a:buFont typeface="Wingdings" panose="05000000000000000000" pitchFamily="2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ts val="200"/>
                </a:spcBef>
                <a:buFontTx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+mj-lt"/>
                <a:buNone/>
              </a:pPr>
              <a:r>
                <a:rPr lang="en-GB" sz="3000" dirty="0" smtClean="0"/>
                <a:t>ESTRATEGIAS COMERCIALES</a:t>
              </a:r>
              <a:endParaRPr lang="en-GB" sz="30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406605" y="3066484"/>
              <a:ext cx="504056" cy="504056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2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30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581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17</a:t>
            </a:fld>
            <a:endParaRPr lang="en-GB" noProof="0" dirty="0"/>
          </a:p>
        </p:txBody>
      </p:sp>
      <p:graphicFrame>
        <p:nvGraphicFramePr>
          <p:cNvPr id="10" name="9 Tabla"/>
          <p:cNvGraphicFramePr>
            <a:graphicFrameLocks noGrp="1"/>
          </p:cNvGraphicFramePr>
          <p:nvPr>
            <p:extLst/>
          </p:nvPr>
        </p:nvGraphicFramePr>
        <p:xfrm>
          <a:off x="576139" y="1620069"/>
          <a:ext cx="1656184" cy="2294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PE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2997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Tiendas</a:t>
                      </a:r>
                      <a:r>
                        <a:rPr lang="es-PE" sz="1000" baseline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 por departamento</a:t>
                      </a:r>
                      <a:endParaRPr lang="es-PE" sz="1000" dirty="0">
                        <a:solidFill>
                          <a:schemeClr val="tx1"/>
                        </a:solidFill>
                        <a:latin typeface="BNPP Sans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7189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Supermercados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Mejoramiento del Hogar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208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Centros Comerciales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2588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Tiendas</a:t>
                      </a:r>
                      <a:r>
                        <a:rPr lang="es-PE" sz="1000" baseline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 de conveniencia</a:t>
                      </a:r>
                      <a:endParaRPr lang="es-PE" sz="1000" dirty="0">
                        <a:solidFill>
                          <a:schemeClr val="tx1"/>
                        </a:solidFill>
                        <a:latin typeface="BNPP Sans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Farmacias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1" name="10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18" y="1028257"/>
            <a:ext cx="996839" cy="310017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416" y="969743"/>
            <a:ext cx="974092" cy="368531"/>
          </a:xfrm>
          <a:prstGeom prst="rect">
            <a:avLst/>
          </a:prstGeom>
        </p:spPr>
      </p:pic>
      <p:sp>
        <p:nvSpPr>
          <p:cNvPr id="13" name="AutoShape 2" descr="Resultado de imagen para inretail"/>
          <p:cNvSpPr>
            <a:spLocks noChangeAspect="1" noChangeArrowheads="1"/>
          </p:cNvSpPr>
          <p:nvPr/>
        </p:nvSpPr>
        <p:spPr bwMode="auto">
          <a:xfrm>
            <a:off x="63500" y="-136525"/>
            <a:ext cx="4686300" cy="161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1" t="50000" r="53591" b="31250"/>
          <a:stretch/>
        </p:blipFill>
        <p:spPr bwMode="auto">
          <a:xfrm>
            <a:off x="6641717" y="951045"/>
            <a:ext cx="1170591" cy="38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utoShape 5" descr="Resultado de imagen para ripley"/>
          <p:cNvSpPr>
            <a:spLocks noChangeAspect="1" noChangeArrowheads="1"/>
          </p:cNvSpPr>
          <p:nvPr/>
        </p:nvSpPr>
        <p:spPr bwMode="auto">
          <a:xfrm>
            <a:off x="63500" y="-136525"/>
            <a:ext cx="8093075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" t="39656" r="41344" b="21982"/>
          <a:stretch/>
        </p:blipFill>
        <p:spPr bwMode="auto">
          <a:xfrm>
            <a:off x="8785051" y="958206"/>
            <a:ext cx="1051417" cy="40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5" t="34915" r="55534" b="16162"/>
          <a:stretch/>
        </p:blipFill>
        <p:spPr bwMode="auto">
          <a:xfrm>
            <a:off x="3435347" y="1548061"/>
            <a:ext cx="254042" cy="245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Picture 10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7" t="33837" r="55534" b="16594"/>
          <a:stretch/>
        </p:blipFill>
        <p:spPr bwMode="auto">
          <a:xfrm>
            <a:off x="2668654" y="1484748"/>
            <a:ext cx="355757" cy="35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" name="19 Tabla"/>
          <p:cNvGraphicFramePr>
            <a:graphicFrameLocks noGrp="1"/>
          </p:cNvGraphicFramePr>
          <p:nvPr>
            <p:extLst/>
          </p:nvPr>
        </p:nvGraphicFramePr>
        <p:xfrm>
          <a:off x="2542424" y="2025888"/>
          <a:ext cx="609513" cy="1466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5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02997">
                <a:tc>
                  <a:txBody>
                    <a:bodyPr/>
                    <a:lstStyle/>
                    <a:p>
                      <a:pPr algn="ctr"/>
                      <a:r>
                        <a:rPr lang="es-PE" sz="10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31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7189">
                <a:tc>
                  <a:txBody>
                    <a:bodyPr/>
                    <a:lstStyle/>
                    <a:p>
                      <a:pPr algn="ctr"/>
                      <a:r>
                        <a:rPr lang="es-PE" sz="10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65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s-PE" sz="10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25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8208">
                <a:tc>
                  <a:txBody>
                    <a:bodyPr/>
                    <a:lstStyle/>
                    <a:p>
                      <a:pPr algn="ctr"/>
                      <a:r>
                        <a:rPr lang="es-PE" sz="10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14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208">
                <a:tc>
                  <a:txBody>
                    <a:bodyPr/>
                    <a:lstStyle/>
                    <a:p>
                      <a:pPr algn="ctr"/>
                      <a:r>
                        <a:rPr lang="es-PE" sz="10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6243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22" name="21 Tabla"/>
          <p:cNvGraphicFramePr>
            <a:graphicFrameLocks noGrp="1"/>
          </p:cNvGraphicFramePr>
          <p:nvPr>
            <p:extLst/>
          </p:nvPr>
        </p:nvGraphicFramePr>
        <p:xfrm>
          <a:off x="3257341" y="2014448"/>
          <a:ext cx="609513" cy="1466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5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02997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lang="es-PE" sz="1000" dirty="0">
                        <a:solidFill>
                          <a:schemeClr val="accent1"/>
                        </a:solidFill>
                        <a:latin typeface="BNPP Sans" pitchFamily="50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71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000" b="1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lang="es-PE" sz="1000" b="1" dirty="0">
                        <a:solidFill>
                          <a:schemeClr val="accent1"/>
                        </a:solidFill>
                        <a:latin typeface="BNPP Sans" pitchFamily="50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000" b="1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lang="es-PE" sz="1000" b="1" dirty="0">
                        <a:solidFill>
                          <a:schemeClr val="accent1"/>
                        </a:solidFill>
                        <a:latin typeface="BNPP Sans" pitchFamily="50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8208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208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6243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23" name="22 Tabla"/>
          <p:cNvGraphicFramePr>
            <a:graphicFrameLocks noGrp="1"/>
          </p:cNvGraphicFramePr>
          <p:nvPr>
            <p:extLst/>
          </p:nvPr>
        </p:nvGraphicFramePr>
        <p:xfrm>
          <a:off x="4527992" y="1655048"/>
          <a:ext cx="609513" cy="1837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5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PE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2997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11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7189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90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208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8208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102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6243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24" name="23 Tabla"/>
          <p:cNvGraphicFramePr>
            <a:graphicFrameLocks noGrp="1"/>
          </p:cNvGraphicFramePr>
          <p:nvPr>
            <p:extLst/>
          </p:nvPr>
        </p:nvGraphicFramePr>
        <p:xfrm>
          <a:off x="5242909" y="1643608"/>
          <a:ext cx="609513" cy="1837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5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PE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2997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</a:t>
                      </a:r>
                      <a:endParaRPr lang="es-PE" sz="1000" dirty="0">
                        <a:solidFill>
                          <a:schemeClr val="tx1"/>
                        </a:solidFill>
                        <a:latin typeface="BNPP Sans" pitchFamily="50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71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000" b="1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lang="es-PE" sz="1000" b="1" dirty="0">
                        <a:solidFill>
                          <a:schemeClr val="accent1"/>
                        </a:solidFill>
                        <a:latin typeface="BNPP Sans" pitchFamily="50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208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8208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6243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26" name="25 Tabla"/>
          <p:cNvGraphicFramePr>
            <a:graphicFrameLocks noGrp="1"/>
          </p:cNvGraphicFramePr>
          <p:nvPr>
            <p:extLst/>
          </p:nvPr>
        </p:nvGraphicFramePr>
        <p:xfrm>
          <a:off x="6518077" y="1991549"/>
          <a:ext cx="609513" cy="1466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5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02997">
                <a:tc>
                  <a:txBody>
                    <a:bodyPr/>
                    <a:lstStyle/>
                    <a:p>
                      <a:pPr algn="ctr"/>
                      <a:r>
                        <a:rPr lang="es-PE" sz="10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31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7189">
                <a:tc>
                  <a:txBody>
                    <a:bodyPr/>
                    <a:lstStyle/>
                    <a:p>
                      <a:pPr algn="ctr"/>
                      <a:r>
                        <a:rPr lang="es-PE" sz="10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124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s-PE" sz="10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25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8208">
                <a:tc>
                  <a:txBody>
                    <a:bodyPr/>
                    <a:lstStyle/>
                    <a:p>
                      <a:pPr algn="ctr"/>
                      <a:r>
                        <a:rPr lang="es-PE" sz="10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18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208">
                <a:tc>
                  <a:txBody>
                    <a:bodyPr/>
                    <a:lstStyle/>
                    <a:p>
                      <a:pPr algn="ctr"/>
                      <a:r>
                        <a:rPr lang="es-PE" sz="10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15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6243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1,153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27" name="26 Tabla"/>
          <p:cNvGraphicFramePr>
            <a:graphicFrameLocks noGrp="1"/>
          </p:cNvGraphicFramePr>
          <p:nvPr>
            <p:extLst/>
          </p:nvPr>
        </p:nvGraphicFramePr>
        <p:xfrm>
          <a:off x="7232994" y="1980109"/>
          <a:ext cx="609513" cy="1466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5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02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000" b="1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lang="es-PE" sz="1000" b="1" dirty="0">
                        <a:solidFill>
                          <a:schemeClr val="accent1"/>
                        </a:solidFill>
                        <a:latin typeface="BNPP Sans" pitchFamily="50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71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000" b="1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lang="es-PE" sz="1000" b="1" dirty="0">
                        <a:solidFill>
                          <a:schemeClr val="accent1"/>
                        </a:solidFill>
                        <a:latin typeface="BNPP Sans" pitchFamily="50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000" b="1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lang="es-PE" sz="1000" b="1" dirty="0">
                        <a:solidFill>
                          <a:schemeClr val="accent1"/>
                        </a:solidFill>
                        <a:latin typeface="BNPP Sans" pitchFamily="50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8208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208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62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000" b="1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lang="es-PE" sz="1000" b="1" dirty="0">
                        <a:solidFill>
                          <a:schemeClr val="accent1"/>
                        </a:solidFill>
                        <a:latin typeface="BNPP Sans" pitchFamily="50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9" name="Picture 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5" t="34915" r="55534" b="16162"/>
          <a:stretch/>
        </p:blipFill>
        <p:spPr bwMode="auto">
          <a:xfrm>
            <a:off x="5417319" y="1484748"/>
            <a:ext cx="254042" cy="245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0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7" t="33837" r="55534" b="16594"/>
          <a:stretch/>
        </p:blipFill>
        <p:spPr bwMode="auto">
          <a:xfrm>
            <a:off x="4697501" y="1404045"/>
            <a:ext cx="355757" cy="35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5" t="34915" r="55534" b="16162"/>
          <a:stretch/>
        </p:blipFill>
        <p:spPr bwMode="auto">
          <a:xfrm>
            <a:off x="7439511" y="1467358"/>
            <a:ext cx="254042" cy="245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0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7" t="33837" r="55534" b="16594"/>
          <a:stretch/>
        </p:blipFill>
        <p:spPr bwMode="auto">
          <a:xfrm>
            <a:off x="6641717" y="1404045"/>
            <a:ext cx="355757" cy="35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32 Tabla"/>
          <p:cNvGraphicFramePr>
            <a:graphicFrameLocks noGrp="1"/>
          </p:cNvGraphicFramePr>
          <p:nvPr>
            <p:extLst/>
          </p:nvPr>
        </p:nvGraphicFramePr>
        <p:xfrm>
          <a:off x="8612749" y="1995394"/>
          <a:ext cx="609513" cy="1466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5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02997">
                <a:tc>
                  <a:txBody>
                    <a:bodyPr/>
                    <a:lstStyle/>
                    <a:p>
                      <a:pPr algn="ctr"/>
                      <a:r>
                        <a:rPr lang="es-PE" sz="10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31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7189">
                <a:tc>
                  <a:txBody>
                    <a:bodyPr/>
                    <a:lstStyle/>
                    <a:p>
                      <a:pPr algn="ctr"/>
                      <a:r>
                        <a:rPr lang="es-PE" sz="10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s-PE" sz="10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8208">
                <a:tc>
                  <a:txBody>
                    <a:bodyPr/>
                    <a:lstStyle/>
                    <a:p>
                      <a:pPr algn="ctr"/>
                      <a:r>
                        <a:rPr lang="es-PE" sz="10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208">
                <a:tc>
                  <a:txBody>
                    <a:bodyPr/>
                    <a:lstStyle/>
                    <a:p>
                      <a:pPr algn="ctr"/>
                      <a:r>
                        <a:rPr lang="es-PE" sz="1000" b="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6243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34" name="33 Tabla"/>
          <p:cNvGraphicFramePr>
            <a:graphicFrameLocks noGrp="1"/>
          </p:cNvGraphicFramePr>
          <p:nvPr>
            <p:extLst/>
          </p:nvPr>
        </p:nvGraphicFramePr>
        <p:xfrm>
          <a:off x="9327666" y="1983954"/>
          <a:ext cx="609513" cy="1466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5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02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000" b="1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lang="es-PE" sz="1000" b="1" dirty="0">
                        <a:solidFill>
                          <a:schemeClr val="accent1"/>
                        </a:solidFill>
                        <a:latin typeface="BNPP Sans" pitchFamily="50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71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000" b="1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-</a:t>
                      </a:r>
                      <a:endParaRPr lang="es-PE" sz="1000" b="1" dirty="0">
                        <a:solidFill>
                          <a:schemeClr val="accent1"/>
                        </a:solidFill>
                        <a:latin typeface="BNPP Sans" pitchFamily="50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8208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208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6243">
                <a:tc>
                  <a:txBody>
                    <a:bodyPr/>
                    <a:lstStyle/>
                    <a:p>
                      <a:pPr algn="ctr"/>
                      <a:r>
                        <a:rPr lang="es-PE" sz="1000" dirty="0">
                          <a:solidFill>
                            <a:schemeClr val="tx1"/>
                          </a:solidFill>
                          <a:latin typeface="BNPP Sans" pitchFamily="50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35" name="Picture 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5" t="34915" r="55534" b="16162"/>
          <a:stretch/>
        </p:blipFill>
        <p:spPr bwMode="auto">
          <a:xfrm>
            <a:off x="9551544" y="1509880"/>
            <a:ext cx="254042" cy="245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0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7" t="33837" r="55534" b="16594"/>
          <a:stretch/>
        </p:blipFill>
        <p:spPr bwMode="auto">
          <a:xfrm>
            <a:off x="8753750" y="1446567"/>
            <a:ext cx="355757" cy="35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7812308" y="6205150"/>
            <a:ext cx="2988967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200" dirty="0">
                <a:latin typeface="BNPP Sans" pitchFamily="50" charset="0"/>
              </a:rPr>
              <a:t>Fuente: </a:t>
            </a:r>
            <a:r>
              <a:rPr lang="es-PE" sz="1200" dirty="0" err="1">
                <a:latin typeface="BNPP Sans" pitchFamily="50" charset="0"/>
              </a:rPr>
              <a:t>Euromonitor</a:t>
            </a:r>
            <a:r>
              <a:rPr lang="es-PE" sz="1200" dirty="0">
                <a:latin typeface="BNPP Sans" pitchFamily="50" charset="0"/>
              </a:rPr>
              <a:t> 2016</a:t>
            </a:r>
          </a:p>
          <a:p>
            <a:r>
              <a:rPr lang="es-PE" sz="1200" dirty="0">
                <a:latin typeface="BNPP Sans" pitchFamily="50" charset="0"/>
              </a:rPr>
              <a:t>             Gestion.pe</a:t>
            </a:r>
          </a:p>
        </p:txBody>
      </p:sp>
      <p:cxnSp>
        <p:nvCxnSpPr>
          <p:cNvPr id="58" name="57 Conector recto"/>
          <p:cNvCxnSpPr/>
          <p:nvPr/>
        </p:nvCxnSpPr>
        <p:spPr>
          <a:xfrm>
            <a:off x="2275365" y="1980109"/>
            <a:ext cx="0" cy="1512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58 CuadroTexto"/>
          <p:cNvSpPr txBox="1"/>
          <p:nvPr/>
        </p:nvSpPr>
        <p:spPr>
          <a:xfrm>
            <a:off x="2520355" y="1862382"/>
            <a:ext cx="745287" cy="45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50" dirty="0">
                <a:latin typeface="BNPP Sans" pitchFamily="50" charset="0"/>
              </a:rPr>
              <a:t>N° Tiendas</a:t>
            </a:r>
          </a:p>
        </p:txBody>
      </p:sp>
      <p:sp>
        <p:nvSpPr>
          <p:cNvPr id="64" name="63 CuadroTexto"/>
          <p:cNvSpPr txBox="1"/>
          <p:nvPr/>
        </p:nvSpPr>
        <p:spPr>
          <a:xfrm>
            <a:off x="3215228" y="1862382"/>
            <a:ext cx="1009420" cy="948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50" dirty="0">
                <a:latin typeface="BNPP Sans" pitchFamily="50" charset="0"/>
              </a:rPr>
              <a:t>E-</a:t>
            </a:r>
            <a:r>
              <a:rPr lang="es-PE" sz="1050" dirty="0" err="1">
                <a:latin typeface="BNPP Sans" pitchFamily="50" charset="0"/>
              </a:rPr>
              <a:t>commerce</a:t>
            </a:r>
            <a:endParaRPr lang="es-PE" sz="1050" dirty="0">
              <a:latin typeface="BNPP Sans" pitchFamily="50" charset="0"/>
            </a:endParaRPr>
          </a:p>
        </p:txBody>
      </p:sp>
      <p:sp>
        <p:nvSpPr>
          <p:cNvPr id="65" name="64 CuadroTexto"/>
          <p:cNvSpPr txBox="1"/>
          <p:nvPr/>
        </p:nvSpPr>
        <p:spPr>
          <a:xfrm>
            <a:off x="4536579" y="1862382"/>
            <a:ext cx="745287" cy="45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50" dirty="0">
                <a:latin typeface="BNPP Sans" pitchFamily="50" charset="0"/>
              </a:rPr>
              <a:t>N° Tiendas</a:t>
            </a:r>
          </a:p>
        </p:txBody>
      </p:sp>
      <p:sp>
        <p:nvSpPr>
          <p:cNvPr id="66" name="65 CuadroTexto"/>
          <p:cNvSpPr txBox="1"/>
          <p:nvPr/>
        </p:nvSpPr>
        <p:spPr>
          <a:xfrm>
            <a:off x="5238659" y="1837807"/>
            <a:ext cx="810088" cy="1194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50" dirty="0">
                <a:latin typeface="BNPP Sans" pitchFamily="50" charset="0"/>
              </a:rPr>
              <a:t>E-</a:t>
            </a:r>
            <a:r>
              <a:rPr lang="es-PE" sz="1050" dirty="0" err="1">
                <a:latin typeface="BNPP Sans" pitchFamily="50" charset="0"/>
              </a:rPr>
              <a:t>commerce</a:t>
            </a:r>
            <a:endParaRPr lang="es-PE" sz="1050" dirty="0">
              <a:latin typeface="BNPP Sans" pitchFamily="50" charset="0"/>
            </a:endParaRPr>
          </a:p>
        </p:txBody>
      </p:sp>
      <p:sp>
        <p:nvSpPr>
          <p:cNvPr id="67" name="66 CuadroTexto"/>
          <p:cNvSpPr txBox="1"/>
          <p:nvPr/>
        </p:nvSpPr>
        <p:spPr>
          <a:xfrm>
            <a:off x="6534377" y="1825520"/>
            <a:ext cx="745287" cy="119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50" dirty="0">
                <a:latin typeface="BNPP Sans" pitchFamily="50" charset="0"/>
              </a:rPr>
              <a:t>N° Tiendas</a:t>
            </a:r>
          </a:p>
        </p:txBody>
      </p:sp>
      <p:sp>
        <p:nvSpPr>
          <p:cNvPr id="68" name="67 CuadroTexto"/>
          <p:cNvSpPr txBox="1"/>
          <p:nvPr/>
        </p:nvSpPr>
        <p:spPr>
          <a:xfrm>
            <a:off x="7255681" y="1815050"/>
            <a:ext cx="810088" cy="1194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50" dirty="0">
                <a:latin typeface="BNPP Sans" pitchFamily="50" charset="0"/>
              </a:rPr>
              <a:t>E-</a:t>
            </a:r>
            <a:r>
              <a:rPr lang="es-PE" sz="1050" dirty="0" err="1">
                <a:latin typeface="BNPP Sans" pitchFamily="50" charset="0"/>
              </a:rPr>
              <a:t>commerce</a:t>
            </a:r>
            <a:endParaRPr lang="es-PE" sz="1050" dirty="0">
              <a:latin typeface="BNPP Sans" pitchFamily="50" charset="0"/>
            </a:endParaRPr>
          </a:p>
        </p:txBody>
      </p:sp>
      <p:sp>
        <p:nvSpPr>
          <p:cNvPr id="69" name="68 CuadroTexto"/>
          <p:cNvSpPr txBox="1"/>
          <p:nvPr/>
        </p:nvSpPr>
        <p:spPr>
          <a:xfrm>
            <a:off x="8597828" y="1852128"/>
            <a:ext cx="745287" cy="931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50" dirty="0">
                <a:latin typeface="BNPP Sans" pitchFamily="50" charset="0"/>
              </a:rPr>
              <a:t>N° Tiendas</a:t>
            </a:r>
          </a:p>
        </p:txBody>
      </p:sp>
      <p:sp>
        <p:nvSpPr>
          <p:cNvPr id="70" name="69 CuadroTexto"/>
          <p:cNvSpPr txBox="1"/>
          <p:nvPr/>
        </p:nvSpPr>
        <p:spPr>
          <a:xfrm>
            <a:off x="9343115" y="1815050"/>
            <a:ext cx="810088" cy="1194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50" dirty="0">
                <a:latin typeface="BNPP Sans" pitchFamily="50" charset="0"/>
              </a:rPr>
              <a:t>E-</a:t>
            </a:r>
            <a:r>
              <a:rPr lang="es-PE" sz="1050" dirty="0" err="1">
                <a:latin typeface="BNPP Sans" pitchFamily="50" charset="0"/>
              </a:rPr>
              <a:t>commerce</a:t>
            </a:r>
            <a:endParaRPr lang="es-PE" sz="1050" dirty="0">
              <a:latin typeface="BNPP Sans" pitchFamily="50" charset="0"/>
            </a:endParaRPr>
          </a:p>
        </p:txBody>
      </p:sp>
      <p:cxnSp>
        <p:nvCxnSpPr>
          <p:cNvPr id="71" name="Conector recto 80"/>
          <p:cNvCxnSpPr/>
          <p:nvPr/>
        </p:nvCxnSpPr>
        <p:spPr bwMode="auto">
          <a:xfrm>
            <a:off x="4110037" y="1980109"/>
            <a:ext cx="0" cy="1512168"/>
          </a:xfrm>
          <a:prstGeom prst="line">
            <a:avLst/>
          </a:prstGeom>
          <a:solidFill>
            <a:srgbClr val="BBE0E3"/>
          </a:solidFill>
          <a:ln w="317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Conector recto 80"/>
          <p:cNvCxnSpPr/>
          <p:nvPr/>
        </p:nvCxnSpPr>
        <p:spPr bwMode="auto">
          <a:xfrm>
            <a:off x="6192763" y="1980109"/>
            <a:ext cx="0" cy="1512168"/>
          </a:xfrm>
          <a:prstGeom prst="line">
            <a:avLst/>
          </a:prstGeom>
          <a:solidFill>
            <a:srgbClr val="BBE0E3"/>
          </a:solidFill>
          <a:ln w="317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Conector recto 80"/>
          <p:cNvCxnSpPr/>
          <p:nvPr/>
        </p:nvCxnSpPr>
        <p:spPr bwMode="auto">
          <a:xfrm>
            <a:off x="8164000" y="1957249"/>
            <a:ext cx="0" cy="1512168"/>
          </a:xfrm>
          <a:prstGeom prst="line">
            <a:avLst/>
          </a:prstGeom>
          <a:solidFill>
            <a:srgbClr val="BBE0E3"/>
          </a:solidFill>
          <a:ln w="317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72 Rectángulo"/>
          <p:cNvSpPr/>
          <p:nvPr/>
        </p:nvSpPr>
        <p:spPr>
          <a:xfrm>
            <a:off x="381307" y="251917"/>
            <a:ext cx="10081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>
                <a:solidFill>
                  <a:srgbClr val="00915A"/>
                </a:solidFill>
                <a:latin typeface="BNPP Sans" pitchFamily="50" charset="0"/>
              </a:rPr>
              <a:t>Análisis Mercado </a:t>
            </a:r>
            <a:r>
              <a:rPr lang="es-PE" sz="2400" b="1" dirty="0" err="1" smtClean="0">
                <a:solidFill>
                  <a:srgbClr val="00915A"/>
                </a:solidFill>
                <a:latin typeface="BNPP Sans" pitchFamily="50" charset="0"/>
              </a:rPr>
              <a:t>Retail</a:t>
            </a:r>
            <a:endParaRPr lang="es-PE" sz="2400" b="1" dirty="0">
              <a:latin typeface="BNPP Sans" pitchFamily="50" charset="0"/>
            </a:endParaRPr>
          </a:p>
        </p:txBody>
      </p:sp>
      <p:sp>
        <p:nvSpPr>
          <p:cNvPr id="85" name="84 CuadroTexto"/>
          <p:cNvSpPr txBox="1"/>
          <p:nvPr/>
        </p:nvSpPr>
        <p:spPr>
          <a:xfrm>
            <a:off x="3367438" y="4162377"/>
            <a:ext cx="565837" cy="3768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err="1" smtClean="0">
                <a:latin typeface="BNPP Sans" pitchFamily="50" charset="0"/>
              </a:rPr>
              <a:t>Asoc.Créd</a:t>
            </a:r>
            <a:endParaRPr lang="es-PE" sz="800" dirty="0" smtClean="0">
              <a:latin typeface="BNPP Sans" pitchFamily="50" charset="0"/>
            </a:endParaRPr>
          </a:p>
          <a:p>
            <a:r>
              <a:rPr lang="es-PE" sz="800" dirty="0" smtClean="0">
                <a:latin typeface="BNPP Sans" pitchFamily="50" charset="0"/>
              </a:rPr>
              <a:t>           </a:t>
            </a:r>
          </a:p>
        </p:txBody>
      </p:sp>
      <p:graphicFrame>
        <p:nvGraphicFramePr>
          <p:cNvPr id="86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8957144"/>
              </p:ext>
            </p:extLst>
          </p:nvPr>
        </p:nvGraphicFramePr>
        <p:xfrm>
          <a:off x="1517349" y="3964121"/>
          <a:ext cx="2814455" cy="1752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87" name="4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0602453"/>
              </p:ext>
            </p:extLst>
          </p:nvPr>
        </p:nvGraphicFramePr>
        <p:xfrm>
          <a:off x="6368970" y="4016994"/>
          <a:ext cx="1880828" cy="1667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88" name="2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3004764"/>
              </p:ext>
            </p:extLst>
          </p:nvPr>
        </p:nvGraphicFramePr>
        <p:xfrm>
          <a:off x="4131620" y="4053166"/>
          <a:ext cx="1967167" cy="1542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cxnSp>
        <p:nvCxnSpPr>
          <p:cNvPr id="93" name="Conector recto 80">
            <a:extLst>
              <a:ext uri="{FF2B5EF4-FFF2-40B4-BE49-F238E27FC236}">
                <a16:creationId xmlns="" xmlns:a16="http://schemas.microsoft.com/office/drawing/2014/main" id="{8F2BC880-654E-4B9F-A144-EC7E36F1C8B0}"/>
              </a:ext>
            </a:extLst>
          </p:cNvPr>
          <p:cNvCxnSpPr/>
          <p:nvPr/>
        </p:nvCxnSpPr>
        <p:spPr bwMode="auto">
          <a:xfrm>
            <a:off x="4043357" y="3917718"/>
            <a:ext cx="0" cy="1662791"/>
          </a:xfrm>
          <a:prstGeom prst="line">
            <a:avLst/>
          </a:prstGeom>
          <a:solidFill>
            <a:srgbClr val="BBE0E3"/>
          </a:solidFill>
          <a:ln w="317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Conector recto 80">
            <a:extLst>
              <a:ext uri="{FF2B5EF4-FFF2-40B4-BE49-F238E27FC236}">
                <a16:creationId xmlns="" xmlns:a16="http://schemas.microsoft.com/office/drawing/2014/main" id="{EDDA8095-A322-4C96-AA36-B43C61912933}"/>
              </a:ext>
            </a:extLst>
          </p:cNvPr>
          <p:cNvCxnSpPr/>
          <p:nvPr/>
        </p:nvCxnSpPr>
        <p:spPr bwMode="auto">
          <a:xfrm>
            <a:off x="6192763" y="3925537"/>
            <a:ext cx="0" cy="1654972"/>
          </a:xfrm>
          <a:prstGeom prst="line">
            <a:avLst/>
          </a:prstGeom>
          <a:solidFill>
            <a:srgbClr val="BBE0E3"/>
          </a:solidFill>
          <a:ln w="317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Conector recto 80">
            <a:extLst>
              <a:ext uri="{FF2B5EF4-FFF2-40B4-BE49-F238E27FC236}">
                <a16:creationId xmlns="" xmlns:a16="http://schemas.microsoft.com/office/drawing/2014/main" id="{EACC6AB5-1EF5-4742-A98B-460F80F0044A}"/>
              </a:ext>
            </a:extLst>
          </p:cNvPr>
          <p:cNvCxnSpPr/>
          <p:nvPr/>
        </p:nvCxnSpPr>
        <p:spPr bwMode="auto">
          <a:xfrm>
            <a:off x="8353003" y="3945489"/>
            <a:ext cx="0" cy="1635020"/>
          </a:xfrm>
          <a:prstGeom prst="line">
            <a:avLst/>
          </a:prstGeom>
          <a:solidFill>
            <a:srgbClr val="BBE0E3"/>
          </a:solidFill>
          <a:ln w="317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110" name="Rectángulo 88">
            <a:extLst>
              <a:ext uri="{FF2B5EF4-FFF2-40B4-BE49-F238E27FC236}">
                <a16:creationId xmlns="" xmlns:a16="http://schemas.microsoft.com/office/drawing/2014/main" id="{BA38E7B8-DB19-4644-A03B-A347DB220439}"/>
              </a:ext>
            </a:extLst>
          </p:cNvPr>
          <p:cNvSpPr/>
          <p:nvPr/>
        </p:nvSpPr>
        <p:spPr>
          <a:xfrm>
            <a:off x="2254504" y="5791131"/>
            <a:ext cx="466455" cy="23188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11" name="Rectángulo 93">
            <a:extLst>
              <a:ext uri="{FF2B5EF4-FFF2-40B4-BE49-F238E27FC236}">
                <a16:creationId xmlns="" xmlns:a16="http://schemas.microsoft.com/office/drawing/2014/main" id="{BAB45AE5-D0A9-40A2-AC41-6A64F161FDA8}"/>
              </a:ext>
            </a:extLst>
          </p:cNvPr>
          <p:cNvSpPr/>
          <p:nvPr/>
        </p:nvSpPr>
        <p:spPr>
          <a:xfrm>
            <a:off x="3576902" y="5796918"/>
            <a:ext cx="466455" cy="23188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12" name="Rectángulo 94">
            <a:extLst>
              <a:ext uri="{FF2B5EF4-FFF2-40B4-BE49-F238E27FC236}">
                <a16:creationId xmlns="" xmlns:a16="http://schemas.microsoft.com/office/drawing/2014/main" id="{7017879F-DCCA-44FF-A3F8-83F88BD87282}"/>
              </a:ext>
            </a:extLst>
          </p:cNvPr>
          <p:cNvSpPr/>
          <p:nvPr/>
        </p:nvSpPr>
        <p:spPr>
          <a:xfrm>
            <a:off x="5668200" y="5787422"/>
            <a:ext cx="466455" cy="23188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13" name="Rectángulo 95">
            <a:extLst>
              <a:ext uri="{FF2B5EF4-FFF2-40B4-BE49-F238E27FC236}">
                <a16:creationId xmlns="" xmlns:a16="http://schemas.microsoft.com/office/drawing/2014/main" id="{5608EC33-B338-4888-81DF-5EF03C667E8C}"/>
              </a:ext>
            </a:extLst>
          </p:cNvPr>
          <p:cNvSpPr/>
          <p:nvPr/>
        </p:nvSpPr>
        <p:spPr>
          <a:xfrm>
            <a:off x="4648749" y="5793964"/>
            <a:ext cx="466455" cy="23188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14" name="Rectángulo 96">
            <a:extLst>
              <a:ext uri="{FF2B5EF4-FFF2-40B4-BE49-F238E27FC236}">
                <a16:creationId xmlns="" xmlns:a16="http://schemas.microsoft.com/office/drawing/2014/main" id="{23133B58-D074-47CB-98A6-073BC360814A}"/>
              </a:ext>
            </a:extLst>
          </p:cNvPr>
          <p:cNvSpPr/>
          <p:nvPr/>
        </p:nvSpPr>
        <p:spPr>
          <a:xfrm>
            <a:off x="6717619" y="5796533"/>
            <a:ext cx="466455" cy="23188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15" name="Rectángulo 97">
            <a:extLst>
              <a:ext uri="{FF2B5EF4-FFF2-40B4-BE49-F238E27FC236}">
                <a16:creationId xmlns="" xmlns:a16="http://schemas.microsoft.com/office/drawing/2014/main" id="{E8FD1610-0F91-4FA8-9C99-DA8A970125C8}"/>
              </a:ext>
            </a:extLst>
          </p:cNvPr>
          <p:cNvSpPr/>
          <p:nvPr/>
        </p:nvSpPr>
        <p:spPr>
          <a:xfrm>
            <a:off x="7704931" y="5785486"/>
            <a:ext cx="466455" cy="23188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16" name="CuadroTexto 89">
            <a:extLst>
              <a:ext uri="{FF2B5EF4-FFF2-40B4-BE49-F238E27FC236}">
                <a16:creationId xmlns="" xmlns:a16="http://schemas.microsoft.com/office/drawing/2014/main" id="{29F7B4A9-E141-42CD-B06A-AD878B916638}"/>
              </a:ext>
            </a:extLst>
          </p:cNvPr>
          <p:cNvSpPr txBox="1"/>
          <p:nvPr/>
        </p:nvSpPr>
        <p:spPr>
          <a:xfrm>
            <a:off x="2337315" y="5820934"/>
            <a:ext cx="316211" cy="2176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100" dirty="0" smtClean="0">
                <a:latin typeface="BNPP Sans"/>
              </a:rPr>
              <a:t>161</a:t>
            </a:r>
            <a:endParaRPr lang="es-PE" sz="1100" dirty="0">
              <a:latin typeface="BNPP Sans"/>
            </a:endParaRPr>
          </a:p>
        </p:txBody>
      </p:sp>
      <p:sp>
        <p:nvSpPr>
          <p:cNvPr id="117" name="CuadroTexto 101">
            <a:extLst>
              <a:ext uri="{FF2B5EF4-FFF2-40B4-BE49-F238E27FC236}">
                <a16:creationId xmlns="" xmlns:a16="http://schemas.microsoft.com/office/drawing/2014/main" id="{EBAA4C42-746D-45BF-B9EC-DF9A4FD9A0BC}"/>
              </a:ext>
            </a:extLst>
          </p:cNvPr>
          <p:cNvSpPr txBox="1"/>
          <p:nvPr/>
        </p:nvSpPr>
        <p:spPr>
          <a:xfrm>
            <a:off x="3714452" y="5828580"/>
            <a:ext cx="316211" cy="209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100" dirty="0" smtClean="0">
                <a:latin typeface="BNPP Sans"/>
              </a:rPr>
              <a:t>64</a:t>
            </a:r>
            <a:endParaRPr lang="es-PE" sz="1100" dirty="0">
              <a:latin typeface="BNPP Sans"/>
            </a:endParaRPr>
          </a:p>
        </p:txBody>
      </p:sp>
      <p:sp>
        <p:nvSpPr>
          <p:cNvPr id="118" name="CuadroTexto 102">
            <a:extLst>
              <a:ext uri="{FF2B5EF4-FFF2-40B4-BE49-F238E27FC236}">
                <a16:creationId xmlns="" xmlns:a16="http://schemas.microsoft.com/office/drawing/2014/main" id="{095D3F37-1E7C-43A3-BEBC-4BD0384307CF}"/>
              </a:ext>
            </a:extLst>
          </p:cNvPr>
          <p:cNvSpPr txBox="1"/>
          <p:nvPr/>
        </p:nvSpPr>
        <p:spPr>
          <a:xfrm>
            <a:off x="4738000" y="5820934"/>
            <a:ext cx="274758" cy="2176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100" dirty="0">
                <a:latin typeface="BNPP Sans"/>
              </a:rPr>
              <a:t>4</a:t>
            </a:r>
            <a:r>
              <a:rPr lang="es-PE" sz="1100" dirty="0" smtClean="0">
                <a:latin typeface="BNPP Sans"/>
              </a:rPr>
              <a:t>2</a:t>
            </a:r>
            <a:endParaRPr lang="es-PE" sz="1100" dirty="0">
              <a:latin typeface="BNPP Sans"/>
            </a:endParaRPr>
          </a:p>
        </p:txBody>
      </p:sp>
      <p:sp>
        <p:nvSpPr>
          <p:cNvPr id="119" name="CuadroTexto 103">
            <a:extLst>
              <a:ext uri="{FF2B5EF4-FFF2-40B4-BE49-F238E27FC236}">
                <a16:creationId xmlns="" xmlns:a16="http://schemas.microsoft.com/office/drawing/2014/main" id="{F0751042-BB9A-4056-83D0-45870E2A787A}"/>
              </a:ext>
            </a:extLst>
          </p:cNvPr>
          <p:cNvSpPr txBox="1"/>
          <p:nvPr/>
        </p:nvSpPr>
        <p:spPr>
          <a:xfrm>
            <a:off x="5756026" y="5811679"/>
            <a:ext cx="274758" cy="2176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100" dirty="0" smtClean="0">
                <a:latin typeface="BNPP Sans"/>
              </a:rPr>
              <a:t>9</a:t>
            </a:r>
            <a:endParaRPr lang="es-PE" sz="1100" dirty="0">
              <a:latin typeface="BNPP Sans"/>
            </a:endParaRPr>
          </a:p>
        </p:txBody>
      </p:sp>
      <p:sp>
        <p:nvSpPr>
          <p:cNvPr id="120" name="CuadroTexto 104">
            <a:extLst>
              <a:ext uri="{FF2B5EF4-FFF2-40B4-BE49-F238E27FC236}">
                <a16:creationId xmlns="" xmlns:a16="http://schemas.microsoft.com/office/drawing/2014/main" id="{0A24CF97-E316-4211-BE85-81CB4A7CB9BB}"/>
              </a:ext>
            </a:extLst>
          </p:cNvPr>
          <p:cNvSpPr txBox="1"/>
          <p:nvPr/>
        </p:nvSpPr>
        <p:spPr>
          <a:xfrm>
            <a:off x="6832066" y="5838972"/>
            <a:ext cx="274758" cy="2176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100" dirty="0" smtClean="0">
                <a:latin typeface="BNPP Sans"/>
              </a:rPr>
              <a:t>64</a:t>
            </a:r>
            <a:endParaRPr lang="es-PE" sz="1100" dirty="0">
              <a:latin typeface="BNPP Sans"/>
            </a:endParaRPr>
          </a:p>
        </p:txBody>
      </p:sp>
      <p:sp>
        <p:nvSpPr>
          <p:cNvPr id="121" name="CuadroTexto 105">
            <a:extLst>
              <a:ext uri="{FF2B5EF4-FFF2-40B4-BE49-F238E27FC236}">
                <a16:creationId xmlns="" xmlns:a16="http://schemas.microsoft.com/office/drawing/2014/main" id="{18513FE1-BD77-4D88-93D5-E22989230407}"/>
              </a:ext>
            </a:extLst>
          </p:cNvPr>
          <p:cNvSpPr txBox="1"/>
          <p:nvPr/>
        </p:nvSpPr>
        <p:spPr>
          <a:xfrm>
            <a:off x="7796344" y="5828580"/>
            <a:ext cx="274758" cy="2176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100" dirty="0" smtClean="0">
                <a:latin typeface="BNPP Sans"/>
              </a:rPr>
              <a:t>8</a:t>
            </a:r>
            <a:endParaRPr lang="es-PE" sz="1100" dirty="0">
              <a:latin typeface="BNPP Sans"/>
            </a:endParaRPr>
          </a:p>
        </p:txBody>
      </p:sp>
      <p:sp>
        <p:nvSpPr>
          <p:cNvPr id="122" name="Flecha: pentágono 90">
            <a:extLst>
              <a:ext uri="{FF2B5EF4-FFF2-40B4-BE49-F238E27FC236}">
                <a16:creationId xmlns="" xmlns:a16="http://schemas.microsoft.com/office/drawing/2014/main" id="{17F4EF7F-C214-4ECB-BF56-3181904C0DEC}"/>
              </a:ext>
            </a:extLst>
          </p:cNvPr>
          <p:cNvSpPr/>
          <p:nvPr/>
        </p:nvSpPr>
        <p:spPr>
          <a:xfrm>
            <a:off x="216099" y="3925537"/>
            <a:ext cx="1586496" cy="646860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23" name="CuadroTexto 91">
            <a:extLst>
              <a:ext uri="{FF2B5EF4-FFF2-40B4-BE49-F238E27FC236}">
                <a16:creationId xmlns="" xmlns:a16="http://schemas.microsoft.com/office/drawing/2014/main" id="{89BCE781-4935-4444-B0ED-14E114F40F75}"/>
              </a:ext>
            </a:extLst>
          </p:cNvPr>
          <p:cNvSpPr txBox="1"/>
          <p:nvPr/>
        </p:nvSpPr>
        <p:spPr>
          <a:xfrm>
            <a:off x="196168" y="4026368"/>
            <a:ext cx="1568722" cy="5190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b="1" dirty="0">
                <a:latin typeface="BNPP Sans"/>
              </a:rPr>
              <a:t>Estimación de </a:t>
            </a:r>
          </a:p>
          <a:p>
            <a:pPr algn="ctr"/>
            <a:r>
              <a:rPr lang="es-PE" sz="1050" b="1" dirty="0">
                <a:latin typeface="BNPP Sans"/>
              </a:rPr>
              <a:t>Seguros </a:t>
            </a:r>
            <a:r>
              <a:rPr lang="es-PE" sz="1050" b="1" dirty="0" smtClean="0">
                <a:latin typeface="BNPP Sans"/>
              </a:rPr>
              <a:t>2018</a:t>
            </a:r>
          </a:p>
          <a:p>
            <a:pPr algn="ctr"/>
            <a:r>
              <a:rPr lang="es-PE" sz="1050" b="1" dirty="0" smtClean="0">
                <a:latin typeface="BNPP Sans"/>
              </a:rPr>
              <a:t>( M Soles)</a:t>
            </a:r>
            <a:endParaRPr lang="es-PE" sz="1050" b="1" dirty="0">
              <a:latin typeface="BNPP Sans"/>
            </a:endParaRPr>
          </a:p>
        </p:txBody>
      </p:sp>
      <p:sp>
        <p:nvSpPr>
          <p:cNvPr id="124" name="Rectángulo 98">
            <a:extLst>
              <a:ext uri="{FF2B5EF4-FFF2-40B4-BE49-F238E27FC236}">
                <a16:creationId xmlns="" xmlns:a16="http://schemas.microsoft.com/office/drawing/2014/main" id="{8C050FD1-208E-484F-8FDD-8C53C6ACEE1A}"/>
              </a:ext>
            </a:extLst>
          </p:cNvPr>
          <p:cNvSpPr/>
          <p:nvPr/>
        </p:nvSpPr>
        <p:spPr>
          <a:xfrm>
            <a:off x="8785051" y="5796533"/>
            <a:ext cx="466455" cy="23188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25" name="Rectángulo 99">
            <a:extLst>
              <a:ext uri="{FF2B5EF4-FFF2-40B4-BE49-F238E27FC236}">
                <a16:creationId xmlns="" xmlns:a16="http://schemas.microsoft.com/office/drawing/2014/main" id="{96D085D4-A697-4FAA-AD77-6616BD4544FB}"/>
              </a:ext>
            </a:extLst>
          </p:cNvPr>
          <p:cNvSpPr/>
          <p:nvPr/>
        </p:nvSpPr>
        <p:spPr>
          <a:xfrm>
            <a:off x="9981477" y="5817201"/>
            <a:ext cx="466455" cy="23188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26" name="CuadroTexto 106">
            <a:extLst>
              <a:ext uri="{FF2B5EF4-FFF2-40B4-BE49-F238E27FC236}">
                <a16:creationId xmlns="" xmlns:a16="http://schemas.microsoft.com/office/drawing/2014/main" id="{94D1B342-817E-4296-8357-A5D9DFEBA9C6}"/>
              </a:ext>
            </a:extLst>
          </p:cNvPr>
          <p:cNvSpPr txBox="1"/>
          <p:nvPr/>
        </p:nvSpPr>
        <p:spPr>
          <a:xfrm>
            <a:off x="8872894" y="5820933"/>
            <a:ext cx="274758" cy="2176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100" dirty="0" smtClean="0">
                <a:latin typeface="BNPP Sans"/>
              </a:rPr>
              <a:t>55</a:t>
            </a:r>
            <a:endParaRPr lang="es-PE" sz="1100" dirty="0">
              <a:latin typeface="BNPP Sans"/>
            </a:endParaRPr>
          </a:p>
        </p:txBody>
      </p:sp>
      <p:sp>
        <p:nvSpPr>
          <p:cNvPr id="127" name="CuadroTexto 107">
            <a:extLst>
              <a:ext uri="{FF2B5EF4-FFF2-40B4-BE49-F238E27FC236}">
                <a16:creationId xmlns="" xmlns:a16="http://schemas.microsoft.com/office/drawing/2014/main" id="{8AF90303-885E-4D27-8F2B-CD6CD2CAEF8F}"/>
              </a:ext>
            </a:extLst>
          </p:cNvPr>
          <p:cNvSpPr txBox="1"/>
          <p:nvPr/>
        </p:nvSpPr>
        <p:spPr>
          <a:xfrm>
            <a:off x="10077325" y="5816192"/>
            <a:ext cx="274758" cy="2176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100" dirty="0" smtClean="0">
                <a:latin typeface="BNPP Sans"/>
              </a:rPr>
              <a:t>13</a:t>
            </a:r>
            <a:endParaRPr lang="es-PE" sz="1100" dirty="0">
              <a:latin typeface="BNPP Sans"/>
            </a:endParaRPr>
          </a:p>
        </p:txBody>
      </p:sp>
      <p:pic>
        <p:nvPicPr>
          <p:cNvPr id="128" name="Picture 403" descr="Resultado de imagen para logo cardif png">
            <a:extLst>
              <a:ext uri="{FF2B5EF4-FFF2-40B4-BE49-F238E27FC236}">
                <a16:creationId xmlns:a16="http://schemas.microsoft.com/office/drawing/2014/main" xmlns="" id="{99526B18-D77D-4E3A-99E6-6CF25DBCC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1944291" y="5797134"/>
            <a:ext cx="248171" cy="21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403" descr="Resultado de imagen para logo cardif png">
            <a:extLst>
              <a:ext uri="{FF2B5EF4-FFF2-40B4-BE49-F238E27FC236}">
                <a16:creationId xmlns:a16="http://schemas.microsoft.com/office/drawing/2014/main" xmlns="" id="{99526B18-D77D-4E3A-99E6-6CF25DBCC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4360416" y="5796533"/>
            <a:ext cx="248171" cy="21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403" descr="Resultado de imagen para logo cardif png">
            <a:extLst>
              <a:ext uri="{FF2B5EF4-FFF2-40B4-BE49-F238E27FC236}">
                <a16:creationId xmlns:a16="http://schemas.microsoft.com/office/drawing/2014/main" xmlns="" id="{99526B18-D77D-4E3A-99E6-6CF25DBCC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6448648" y="5797134"/>
            <a:ext cx="248171" cy="21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403" descr="Resultado de imagen para logo cardif png">
            <a:extLst>
              <a:ext uri="{FF2B5EF4-FFF2-40B4-BE49-F238E27FC236}">
                <a16:creationId xmlns:a16="http://schemas.microsoft.com/office/drawing/2014/main" xmlns="" id="{99526B18-D77D-4E3A-99E6-6CF25DBCC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8497019" y="5796533"/>
            <a:ext cx="248171" cy="21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2" descr="Resultado de imagen para signo negativo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047" y="5794137"/>
            <a:ext cx="218420" cy="2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Resultado de imagen para signo negativo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5796533"/>
            <a:ext cx="218420" cy="2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" descr="Resultado de imagen para signo negativo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09" y="5796533"/>
            <a:ext cx="218420" cy="2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Resultado de imagen para signo negativo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155" y="5796533"/>
            <a:ext cx="218420" cy="2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403" descr="Resultado de imagen para logo cardif png">
            <a:extLst>
              <a:ext uri="{FF2B5EF4-FFF2-40B4-BE49-F238E27FC236}">
                <a16:creationId xmlns:a16="http://schemas.microsoft.com/office/drawing/2014/main" xmlns="" id="{99526B18-D77D-4E3A-99E6-6CF25DBCC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72083" y="4935625"/>
            <a:ext cx="248171" cy="21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" name="Picture 2" descr="Resultado de imagen para signo negativo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4" y="5218073"/>
            <a:ext cx="218420" cy="2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137 CuadroTexto"/>
          <p:cNvSpPr txBox="1"/>
          <p:nvPr/>
        </p:nvSpPr>
        <p:spPr>
          <a:xfrm>
            <a:off x="370323" y="4972578"/>
            <a:ext cx="1270482" cy="1784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200" dirty="0" smtClean="0">
                <a:latin typeface="BNPP Sans" pitchFamily="50" charset="0"/>
              </a:rPr>
              <a:t>SI participa Cardif</a:t>
            </a:r>
            <a:endParaRPr lang="es-PE" sz="1200" dirty="0">
              <a:latin typeface="BNPP Sans" pitchFamily="50" charset="0"/>
            </a:endParaRPr>
          </a:p>
        </p:txBody>
      </p:sp>
      <p:sp>
        <p:nvSpPr>
          <p:cNvPr id="139" name="138 CuadroTexto"/>
          <p:cNvSpPr txBox="1"/>
          <p:nvPr/>
        </p:nvSpPr>
        <p:spPr>
          <a:xfrm>
            <a:off x="370323" y="5229378"/>
            <a:ext cx="1432272" cy="2071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200" dirty="0" smtClean="0">
                <a:latin typeface="BNPP Sans" pitchFamily="50" charset="0"/>
              </a:rPr>
              <a:t>NO participa Cardif</a:t>
            </a:r>
            <a:endParaRPr lang="es-PE" sz="1200" dirty="0">
              <a:latin typeface="BNPP Sans" pitchFamily="50" charset="0"/>
            </a:endParaRPr>
          </a:p>
        </p:txBody>
      </p:sp>
      <p:sp>
        <p:nvSpPr>
          <p:cNvPr id="140" name="139 Rectángulo"/>
          <p:cNvSpPr/>
          <p:nvPr/>
        </p:nvSpPr>
        <p:spPr>
          <a:xfrm>
            <a:off x="5544340" y="5652517"/>
            <a:ext cx="175168" cy="12815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41" name="140 CuadroTexto"/>
          <p:cNvSpPr txBox="1"/>
          <p:nvPr/>
        </p:nvSpPr>
        <p:spPr>
          <a:xfrm>
            <a:off x="3643859" y="4960761"/>
            <a:ext cx="282918" cy="1280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err="1" smtClean="0">
                <a:latin typeface="BNPP Sans" pitchFamily="50" charset="0"/>
              </a:rPr>
              <a:t>Gex</a:t>
            </a:r>
            <a:endParaRPr lang="es-PE" sz="800" dirty="0" smtClean="0">
              <a:latin typeface="BNPP Sans" pitchFamily="50" charset="0"/>
            </a:endParaRPr>
          </a:p>
        </p:txBody>
      </p:sp>
      <p:sp>
        <p:nvSpPr>
          <p:cNvPr id="142" name="141 CuadroTexto"/>
          <p:cNvSpPr txBox="1"/>
          <p:nvPr/>
        </p:nvSpPr>
        <p:spPr>
          <a:xfrm>
            <a:off x="3419257" y="5376420"/>
            <a:ext cx="507520" cy="1022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smtClean="0">
                <a:latin typeface="BNPP Sans" pitchFamily="50" charset="0"/>
              </a:rPr>
              <a:t>Vida /Acc</a:t>
            </a:r>
          </a:p>
        </p:txBody>
      </p:sp>
      <p:sp>
        <p:nvSpPr>
          <p:cNvPr id="143" name="142 CuadroTexto"/>
          <p:cNvSpPr txBox="1"/>
          <p:nvPr/>
        </p:nvSpPr>
        <p:spPr>
          <a:xfrm>
            <a:off x="1924270" y="5114616"/>
            <a:ext cx="731626" cy="2069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smtClean="0">
                <a:latin typeface="BNPP Sans" pitchFamily="50" charset="0"/>
              </a:rPr>
              <a:t>Fraude</a:t>
            </a:r>
          </a:p>
        </p:txBody>
      </p:sp>
      <p:sp>
        <p:nvSpPr>
          <p:cNvPr id="144" name="143 CuadroTexto"/>
          <p:cNvSpPr txBox="1"/>
          <p:nvPr/>
        </p:nvSpPr>
        <p:spPr>
          <a:xfrm>
            <a:off x="2056646" y="4332290"/>
            <a:ext cx="270612" cy="2069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smtClean="0">
                <a:latin typeface="BNPP Sans" pitchFamily="50" charset="0"/>
              </a:rPr>
              <a:t>Auto</a:t>
            </a:r>
          </a:p>
        </p:txBody>
      </p:sp>
      <p:sp>
        <p:nvSpPr>
          <p:cNvPr id="145" name="144 CuadroTexto"/>
          <p:cNvSpPr txBox="1"/>
          <p:nvPr/>
        </p:nvSpPr>
        <p:spPr>
          <a:xfrm>
            <a:off x="2302841" y="4006857"/>
            <a:ext cx="365813" cy="1229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smtClean="0">
                <a:latin typeface="BNPP Sans" pitchFamily="50" charset="0"/>
              </a:rPr>
              <a:t>Salud</a:t>
            </a:r>
          </a:p>
        </p:txBody>
      </p:sp>
      <p:sp>
        <p:nvSpPr>
          <p:cNvPr id="146" name="145 CuadroTexto"/>
          <p:cNvSpPr txBox="1"/>
          <p:nvPr/>
        </p:nvSpPr>
        <p:spPr>
          <a:xfrm>
            <a:off x="2612099" y="3915178"/>
            <a:ext cx="296767" cy="128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smtClean="0">
                <a:latin typeface="BNPP Sans" pitchFamily="50" charset="0"/>
              </a:rPr>
              <a:t>SOAT</a:t>
            </a:r>
          </a:p>
        </p:txBody>
      </p:sp>
      <p:sp>
        <p:nvSpPr>
          <p:cNvPr id="147" name="146 CuadroTexto"/>
          <p:cNvSpPr txBox="1"/>
          <p:nvPr/>
        </p:nvSpPr>
        <p:spPr>
          <a:xfrm>
            <a:off x="2887965" y="3895814"/>
            <a:ext cx="365813" cy="1430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err="1" smtClean="0">
                <a:latin typeface="BNPP Sans" pitchFamily="50" charset="0"/>
              </a:rPr>
              <a:t>Domic</a:t>
            </a:r>
            <a:endParaRPr lang="es-PE" sz="800" dirty="0" smtClean="0">
              <a:latin typeface="BNPP Sans" pitchFamily="50" charset="0"/>
            </a:endParaRPr>
          </a:p>
        </p:txBody>
      </p:sp>
      <p:sp>
        <p:nvSpPr>
          <p:cNvPr id="148" name="147 CuadroTexto"/>
          <p:cNvSpPr txBox="1"/>
          <p:nvPr/>
        </p:nvSpPr>
        <p:spPr>
          <a:xfrm>
            <a:off x="5626926" y="4268636"/>
            <a:ext cx="565837" cy="127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err="1" smtClean="0">
                <a:latin typeface="BNPP Sans" pitchFamily="50" charset="0"/>
              </a:rPr>
              <a:t>Asoc.Créd</a:t>
            </a:r>
            <a:endParaRPr lang="es-PE" sz="800" dirty="0" smtClean="0">
              <a:latin typeface="BNPP Sans" pitchFamily="50" charset="0"/>
            </a:endParaRPr>
          </a:p>
        </p:txBody>
      </p:sp>
      <p:sp>
        <p:nvSpPr>
          <p:cNvPr id="149" name="148 CuadroTexto"/>
          <p:cNvSpPr txBox="1"/>
          <p:nvPr/>
        </p:nvSpPr>
        <p:spPr>
          <a:xfrm>
            <a:off x="4307073" y="5069732"/>
            <a:ext cx="310484" cy="813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smtClean="0">
                <a:latin typeface="BNPP Sans" pitchFamily="50" charset="0"/>
              </a:rPr>
              <a:t>Fraude</a:t>
            </a:r>
          </a:p>
        </p:txBody>
      </p:sp>
      <p:sp>
        <p:nvSpPr>
          <p:cNvPr id="150" name="149 CuadroTexto"/>
          <p:cNvSpPr txBox="1"/>
          <p:nvPr/>
        </p:nvSpPr>
        <p:spPr>
          <a:xfrm>
            <a:off x="4110037" y="4722209"/>
            <a:ext cx="507520" cy="1022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smtClean="0">
                <a:latin typeface="BNPP Sans" pitchFamily="50" charset="0"/>
              </a:rPr>
              <a:t>Vida /Acc</a:t>
            </a:r>
          </a:p>
        </p:txBody>
      </p:sp>
      <p:sp>
        <p:nvSpPr>
          <p:cNvPr id="151" name="150 CuadroTexto"/>
          <p:cNvSpPr txBox="1"/>
          <p:nvPr/>
        </p:nvSpPr>
        <p:spPr>
          <a:xfrm>
            <a:off x="4392191" y="4436988"/>
            <a:ext cx="288775" cy="1022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err="1" smtClean="0">
                <a:latin typeface="BNPP Sans" pitchFamily="50" charset="0"/>
              </a:rPr>
              <a:t>Gex</a:t>
            </a:r>
            <a:endParaRPr lang="es-PE" sz="800" dirty="0" smtClean="0">
              <a:latin typeface="BNPP Sans" pitchFamily="50" charset="0"/>
            </a:endParaRPr>
          </a:p>
        </p:txBody>
      </p:sp>
      <p:sp>
        <p:nvSpPr>
          <p:cNvPr id="152" name="151 CuadroTexto"/>
          <p:cNvSpPr txBox="1"/>
          <p:nvPr/>
        </p:nvSpPr>
        <p:spPr>
          <a:xfrm>
            <a:off x="4565318" y="4145877"/>
            <a:ext cx="296767" cy="128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smtClean="0">
                <a:latin typeface="BNPP Sans" pitchFamily="50" charset="0"/>
              </a:rPr>
              <a:t>SOAT</a:t>
            </a:r>
          </a:p>
        </p:txBody>
      </p:sp>
      <p:sp>
        <p:nvSpPr>
          <p:cNvPr id="153" name="152 CuadroTexto"/>
          <p:cNvSpPr txBox="1"/>
          <p:nvPr/>
        </p:nvSpPr>
        <p:spPr>
          <a:xfrm>
            <a:off x="4843361" y="3967319"/>
            <a:ext cx="365813" cy="1229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smtClean="0">
                <a:latin typeface="BNPP Sans" pitchFamily="50" charset="0"/>
              </a:rPr>
              <a:t>Salud</a:t>
            </a:r>
          </a:p>
        </p:txBody>
      </p:sp>
      <p:sp>
        <p:nvSpPr>
          <p:cNvPr id="154" name="153 CuadroTexto"/>
          <p:cNvSpPr txBox="1"/>
          <p:nvPr/>
        </p:nvSpPr>
        <p:spPr>
          <a:xfrm>
            <a:off x="5166953" y="3945489"/>
            <a:ext cx="365813" cy="1430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err="1" smtClean="0">
                <a:latin typeface="BNPP Sans" pitchFamily="50" charset="0"/>
              </a:rPr>
              <a:t>Domic</a:t>
            </a:r>
            <a:r>
              <a:rPr lang="es-PE" sz="800" dirty="0" smtClean="0">
                <a:latin typeface="BNPP Sans" pitchFamily="50" charset="0"/>
              </a:rPr>
              <a:t>.</a:t>
            </a:r>
          </a:p>
        </p:txBody>
      </p:sp>
      <p:sp>
        <p:nvSpPr>
          <p:cNvPr id="155" name="154 CuadroTexto"/>
          <p:cNvSpPr txBox="1"/>
          <p:nvPr/>
        </p:nvSpPr>
        <p:spPr>
          <a:xfrm>
            <a:off x="7704931" y="4297581"/>
            <a:ext cx="565837" cy="127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err="1" smtClean="0">
                <a:latin typeface="BNPP Sans" pitchFamily="50" charset="0"/>
              </a:rPr>
              <a:t>Asoc.Créd</a:t>
            </a:r>
            <a:endParaRPr lang="es-PE" sz="800" dirty="0" smtClean="0">
              <a:latin typeface="BNPP Sans" pitchFamily="50" charset="0"/>
            </a:endParaRPr>
          </a:p>
        </p:txBody>
      </p:sp>
      <p:sp>
        <p:nvSpPr>
          <p:cNvPr id="156" name="155 CuadroTexto"/>
          <p:cNvSpPr txBox="1"/>
          <p:nvPr/>
        </p:nvSpPr>
        <p:spPr>
          <a:xfrm>
            <a:off x="6486540" y="4935625"/>
            <a:ext cx="288775" cy="1022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err="1" smtClean="0">
                <a:latin typeface="BNPP Sans" pitchFamily="50" charset="0"/>
              </a:rPr>
              <a:t>Gex</a:t>
            </a:r>
            <a:endParaRPr lang="es-PE" sz="800" dirty="0" smtClean="0">
              <a:latin typeface="BNPP Sans" pitchFamily="50" charset="0"/>
            </a:endParaRPr>
          </a:p>
        </p:txBody>
      </p:sp>
      <p:sp>
        <p:nvSpPr>
          <p:cNvPr id="157" name="156 CuadroTexto"/>
          <p:cNvSpPr txBox="1"/>
          <p:nvPr/>
        </p:nvSpPr>
        <p:spPr>
          <a:xfrm>
            <a:off x="6264771" y="4572397"/>
            <a:ext cx="507520" cy="1022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smtClean="0">
                <a:latin typeface="BNPP Sans" pitchFamily="50" charset="0"/>
              </a:rPr>
              <a:t>Vida /Acc</a:t>
            </a:r>
          </a:p>
        </p:txBody>
      </p:sp>
      <p:sp>
        <p:nvSpPr>
          <p:cNvPr id="158" name="157 CuadroTexto"/>
          <p:cNvSpPr txBox="1"/>
          <p:nvPr/>
        </p:nvSpPr>
        <p:spPr>
          <a:xfrm>
            <a:off x="6532003" y="4251193"/>
            <a:ext cx="342931" cy="127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smtClean="0">
                <a:latin typeface="BNPP Sans" pitchFamily="50" charset="0"/>
              </a:rPr>
              <a:t>Fraude</a:t>
            </a:r>
          </a:p>
        </p:txBody>
      </p:sp>
      <p:sp>
        <p:nvSpPr>
          <p:cNvPr id="159" name="158 CuadroTexto"/>
          <p:cNvSpPr txBox="1"/>
          <p:nvPr/>
        </p:nvSpPr>
        <p:spPr>
          <a:xfrm>
            <a:off x="6874934" y="4065801"/>
            <a:ext cx="296767" cy="128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smtClean="0">
                <a:latin typeface="BNPP Sans" pitchFamily="50" charset="0"/>
              </a:rPr>
              <a:t>SOAT</a:t>
            </a:r>
          </a:p>
        </p:txBody>
      </p:sp>
      <p:sp>
        <p:nvSpPr>
          <p:cNvPr id="160" name="159 CuadroTexto"/>
          <p:cNvSpPr txBox="1"/>
          <p:nvPr/>
        </p:nvSpPr>
        <p:spPr>
          <a:xfrm>
            <a:off x="7213376" y="3979202"/>
            <a:ext cx="365813" cy="1229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smtClean="0">
                <a:latin typeface="BNPP Sans" pitchFamily="50" charset="0"/>
              </a:rPr>
              <a:t>Salud</a:t>
            </a:r>
          </a:p>
        </p:txBody>
      </p:sp>
      <p:graphicFrame>
        <p:nvGraphicFramePr>
          <p:cNvPr id="161" name="5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2337326"/>
              </p:ext>
            </p:extLst>
          </p:nvPr>
        </p:nvGraphicFramePr>
        <p:xfrm>
          <a:off x="8361856" y="4016994"/>
          <a:ext cx="2633417" cy="1609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62" name="161 CuadroTexto"/>
          <p:cNvSpPr txBox="1"/>
          <p:nvPr/>
        </p:nvSpPr>
        <p:spPr>
          <a:xfrm>
            <a:off x="10225599" y="4960761"/>
            <a:ext cx="565837" cy="2546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err="1" smtClean="0">
                <a:latin typeface="BNPP Sans" pitchFamily="50" charset="0"/>
              </a:rPr>
              <a:t>Asoc.Créd</a:t>
            </a:r>
            <a:endParaRPr lang="es-PE" sz="800" dirty="0" smtClean="0">
              <a:latin typeface="BNPP Sans" pitchFamily="50" charset="0"/>
            </a:endParaRPr>
          </a:p>
        </p:txBody>
      </p:sp>
      <p:sp>
        <p:nvSpPr>
          <p:cNvPr id="163" name="162 CuadroTexto"/>
          <p:cNvSpPr txBox="1"/>
          <p:nvPr/>
        </p:nvSpPr>
        <p:spPr>
          <a:xfrm>
            <a:off x="8510758" y="5091845"/>
            <a:ext cx="507520" cy="1022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smtClean="0">
                <a:latin typeface="BNPP Sans" pitchFamily="50" charset="0"/>
              </a:rPr>
              <a:t>Vida /Acc</a:t>
            </a:r>
          </a:p>
        </p:txBody>
      </p:sp>
      <p:sp>
        <p:nvSpPr>
          <p:cNvPr id="164" name="163 CuadroTexto"/>
          <p:cNvSpPr txBox="1"/>
          <p:nvPr/>
        </p:nvSpPr>
        <p:spPr>
          <a:xfrm>
            <a:off x="8599870" y="4663769"/>
            <a:ext cx="288775" cy="1022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err="1" smtClean="0">
                <a:latin typeface="BNPP Sans" pitchFamily="50" charset="0"/>
              </a:rPr>
              <a:t>Gex</a:t>
            </a:r>
            <a:endParaRPr lang="es-PE" sz="800" dirty="0" smtClean="0">
              <a:latin typeface="BNPP Sans" pitchFamily="50" charset="0"/>
            </a:endParaRPr>
          </a:p>
        </p:txBody>
      </p:sp>
      <p:sp>
        <p:nvSpPr>
          <p:cNvPr id="165" name="164 CuadroTexto"/>
          <p:cNvSpPr txBox="1"/>
          <p:nvPr/>
        </p:nvSpPr>
        <p:spPr>
          <a:xfrm>
            <a:off x="8609276" y="4347065"/>
            <a:ext cx="310484" cy="813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smtClean="0">
                <a:latin typeface="BNPP Sans" pitchFamily="50" charset="0"/>
              </a:rPr>
              <a:t>Fraude</a:t>
            </a:r>
          </a:p>
        </p:txBody>
      </p:sp>
      <p:sp>
        <p:nvSpPr>
          <p:cNvPr id="166" name="165 CuadroTexto"/>
          <p:cNvSpPr txBox="1"/>
          <p:nvPr/>
        </p:nvSpPr>
        <p:spPr>
          <a:xfrm>
            <a:off x="8834468" y="4026368"/>
            <a:ext cx="270612" cy="2069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smtClean="0">
                <a:latin typeface="BNPP Sans" pitchFamily="50" charset="0"/>
              </a:rPr>
              <a:t>Auto</a:t>
            </a:r>
          </a:p>
        </p:txBody>
      </p:sp>
      <p:sp>
        <p:nvSpPr>
          <p:cNvPr id="167" name="166 CuadroTexto"/>
          <p:cNvSpPr txBox="1"/>
          <p:nvPr/>
        </p:nvSpPr>
        <p:spPr>
          <a:xfrm>
            <a:off x="9147652" y="3917718"/>
            <a:ext cx="365813" cy="1229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smtClean="0">
                <a:latin typeface="BNPP Sans" pitchFamily="50" charset="0"/>
              </a:rPr>
              <a:t>Salud</a:t>
            </a:r>
          </a:p>
        </p:txBody>
      </p:sp>
      <p:sp>
        <p:nvSpPr>
          <p:cNvPr id="168" name="167 CuadroTexto"/>
          <p:cNvSpPr txBox="1"/>
          <p:nvPr/>
        </p:nvSpPr>
        <p:spPr>
          <a:xfrm>
            <a:off x="9517414" y="3908818"/>
            <a:ext cx="296767" cy="128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smtClean="0">
                <a:latin typeface="BNPP Sans" pitchFamily="50" charset="0"/>
              </a:rPr>
              <a:t>SOAT</a:t>
            </a:r>
          </a:p>
        </p:txBody>
      </p:sp>
      <p:cxnSp>
        <p:nvCxnSpPr>
          <p:cNvPr id="169" name="168 Conector recto"/>
          <p:cNvCxnSpPr/>
          <p:nvPr/>
        </p:nvCxnSpPr>
        <p:spPr>
          <a:xfrm>
            <a:off x="9577139" y="4162377"/>
            <a:ext cx="0" cy="6742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169 Conector recto"/>
          <p:cNvCxnSpPr/>
          <p:nvPr/>
        </p:nvCxnSpPr>
        <p:spPr>
          <a:xfrm>
            <a:off x="8883896" y="4572397"/>
            <a:ext cx="693243" cy="2642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170 Conector recto"/>
          <p:cNvCxnSpPr/>
          <p:nvPr/>
        </p:nvCxnSpPr>
        <p:spPr>
          <a:xfrm>
            <a:off x="7396282" y="4314846"/>
            <a:ext cx="0" cy="67188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171 Conector recto"/>
          <p:cNvCxnSpPr/>
          <p:nvPr/>
        </p:nvCxnSpPr>
        <p:spPr>
          <a:xfrm>
            <a:off x="6874934" y="4387723"/>
            <a:ext cx="511464" cy="5974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172 Conector recto"/>
          <p:cNvCxnSpPr/>
          <p:nvPr/>
        </p:nvCxnSpPr>
        <p:spPr>
          <a:xfrm>
            <a:off x="2952403" y="4152286"/>
            <a:ext cx="0" cy="7020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173 Conector recto"/>
          <p:cNvCxnSpPr/>
          <p:nvPr/>
        </p:nvCxnSpPr>
        <p:spPr>
          <a:xfrm flipV="1">
            <a:off x="2192462" y="4854344"/>
            <a:ext cx="759941" cy="1501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174 CuadroTexto"/>
          <p:cNvSpPr txBox="1"/>
          <p:nvPr/>
        </p:nvSpPr>
        <p:spPr>
          <a:xfrm>
            <a:off x="3556194" y="4344706"/>
            <a:ext cx="332313" cy="1552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800" dirty="0" smtClean="0">
                <a:latin typeface="BNPP Sans" pitchFamily="50" charset="0"/>
              </a:rPr>
              <a:t>62</a:t>
            </a:r>
          </a:p>
        </p:txBody>
      </p:sp>
      <p:sp>
        <p:nvSpPr>
          <p:cNvPr id="176" name="175 Cara sonriente"/>
          <p:cNvSpPr/>
          <p:nvPr/>
        </p:nvSpPr>
        <p:spPr>
          <a:xfrm>
            <a:off x="2149531" y="884963"/>
            <a:ext cx="6075700" cy="5027897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88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86225" y="1864681"/>
            <a:ext cx="1094279" cy="487015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lIns="74035" tIns="72870" rIns="74035" bIns="72870" anchor="ctr"/>
          <a:lstStyle/>
          <a:p>
            <a:pPr algn="ctr" defTabSz="740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900" b="1" kern="0" dirty="0">
                <a:solidFill>
                  <a:prstClr val="white"/>
                </a:solidFill>
                <a:latin typeface="BNPP Sans" pitchFamily="50" charset="0"/>
              </a:rPr>
              <a:t>Asociados a crédito</a:t>
            </a:r>
          </a:p>
        </p:txBody>
      </p:sp>
      <p:sp>
        <p:nvSpPr>
          <p:cNvPr id="8" name="7 Rectángulo"/>
          <p:cNvSpPr/>
          <p:nvPr/>
        </p:nvSpPr>
        <p:spPr>
          <a:xfrm>
            <a:off x="286225" y="2903220"/>
            <a:ext cx="1094279" cy="919122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lIns="74035" tIns="72870" rIns="74035" bIns="72870" anchor="ctr"/>
          <a:lstStyle/>
          <a:p>
            <a:pPr algn="ctr" defTabSz="740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900" b="1" kern="0" dirty="0">
                <a:solidFill>
                  <a:prstClr val="white"/>
                </a:solidFill>
                <a:latin typeface="BNPP Sans" pitchFamily="50" charset="0"/>
              </a:rPr>
              <a:t>Accidentes y Salud</a:t>
            </a:r>
          </a:p>
        </p:txBody>
      </p:sp>
      <p:sp>
        <p:nvSpPr>
          <p:cNvPr id="9" name="8 Rectángulo"/>
          <p:cNvSpPr/>
          <p:nvPr/>
        </p:nvSpPr>
        <p:spPr>
          <a:xfrm>
            <a:off x="286225" y="2383091"/>
            <a:ext cx="1094279" cy="487015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lIns="74035" tIns="72870" rIns="74035" bIns="72870" anchor="ctr"/>
          <a:lstStyle/>
          <a:p>
            <a:pPr algn="ctr" defTabSz="740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900" b="1" kern="0" dirty="0">
                <a:solidFill>
                  <a:prstClr val="white"/>
                </a:solidFill>
                <a:latin typeface="BNPP Sans" pitchFamily="50" charset="0"/>
              </a:rPr>
              <a:t>Robo y Fraude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286225" y="3839054"/>
            <a:ext cx="1094279" cy="720973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lIns="74035" tIns="72870" rIns="74035" bIns="72870" anchor="ctr"/>
          <a:lstStyle/>
          <a:p>
            <a:pPr algn="ctr" defTabSz="740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900" b="1" kern="0" dirty="0">
                <a:solidFill>
                  <a:prstClr val="white"/>
                </a:solidFill>
                <a:latin typeface="BNPP Sans" pitchFamily="50" charset="0"/>
              </a:rPr>
              <a:t>Vida y Sepelio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1401579" y="1883326"/>
            <a:ext cx="990161" cy="216053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175" cap="flat" cmpd="sng" algn="ctr">
            <a:noFill/>
            <a:prstDash val="solid"/>
          </a:ln>
          <a:effectLst/>
        </p:spPr>
        <p:txBody>
          <a:bodyPr lIns="74035" tIns="72870" rIns="74035" bIns="72870" anchor="ctr"/>
          <a:lstStyle/>
          <a:p>
            <a:pPr algn="ctr" defTabSz="740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900" kern="0" dirty="0">
                <a:solidFill>
                  <a:prstClr val="white"/>
                </a:solidFill>
                <a:latin typeface="BNPP Sans" pitchFamily="50" charset="0"/>
              </a:rPr>
              <a:t>Desgravamen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1399923" y="2123152"/>
            <a:ext cx="991816" cy="228544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175" cap="flat" cmpd="sng" algn="ctr">
            <a:noFill/>
            <a:prstDash val="solid"/>
          </a:ln>
          <a:effectLst/>
        </p:spPr>
        <p:txBody>
          <a:bodyPr lIns="74035" tIns="72870" rIns="74035" bIns="72870" anchor="ctr"/>
          <a:lstStyle/>
          <a:p>
            <a:pPr algn="ctr" defTabSz="740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900" kern="0" dirty="0">
                <a:solidFill>
                  <a:prstClr val="white"/>
                </a:solidFill>
                <a:latin typeface="BNPP Sans" pitchFamily="50" charset="0"/>
              </a:rPr>
              <a:t>Desempleo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1408557" y="2382812"/>
            <a:ext cx="983182" cy="217247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175" cap="flat" cmpd="sng" algn="ctr">
            <a:noFill/>
            <a:prstDash val="solid"/>
          </a:ln>
          <a:effectLst/>
        </p:spPr>
        <p:txBody>
          <a:bodyPr lIns="74035" tIns="72870" rIns="74035" bIns="72870" anchor="ctr"/>
          <a:lstStyle/>
          <a:p>
            <a:pPr algn="ctr" defTabSz="740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900" kern="0" dirty="0">
                <a:solidFill>
                  <a:prstClr val="white"/>
                </a:solidFill>
                <a:latin typeface="BNPP Sans" pitchFamily="50" charset="0"/>
              </a:rPr>
              <a:t>Prot.de tarjeta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1407217" y="2627259"/>
            <a:ext cx="984522" cy="216054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175" cap="flat" cmpd="sng" algn="ctr">
            <a:noFill/>
            <a:prstDash val="solid"/>
          </a:ln>
          <a:effectLst/>
        </p:spPr>
        <p:txBody>
          <a:bodyPr lIns="74035" tIns="72870" rIns="74035" bIns="72870" anchor="ctr"/>
          <a:lstStyle/>
          <a:p>
            <a:pPr algn="ctr" defTabSz="740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900" kern="0" dirty="0">
                <a:solidFill>
                  <a:prstClr val="white"/>
                </a:solidFill>
                <a:latin typeface="BNPP Sans" pitchFamily="50" charset="0"/>
              </a:rPr>
              <a:t>Robo de bienes</a:t>
            </a:r>
          </a:p>
        </p:txBody>
      </p:sp>
      <p:sp>
        <p:nvSpPr>
          <p:cNvPr id="16" name="15 Rectángulo"/>
          <p:cNvSpPr/>
          <p:nvPr/>
        </p:nvSpPr>
        <p:spPr>
          <a:xfrm>
            <a:off x="1420683" y="3839055"/>
            <a:ext cx="1012577" cy="216053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175" cap="flat" cmpd="sng" algn="ctr">
            <a:noFill/>
            <a:prstDash val="solid"/>
          </a:ln>
          <a:effectLst/>
        </p:spPr>
        <p:txBody>
          <a:bodyPr lIns="74035" tIns="72870" rIns="74035" bIns="72870" anchor="ctr"/>
          <a:lstStyle/>
          <a:p>
            <a:pPr algn="ctr" defTabSz="740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900" kern="0" dirty="0">
                <a:solidFill>
                  <a:prstClr val="white"/>
                </a:solidFill>
                <a:latin typeface="BNPP Sans" pitchFamily="50" charset="0"/>
              </a:rPr>
              <a:t>Vida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1420683" y="4090917"/>
            <a:ext cx="999110" cy="217247"/>
          </a:xfrm>
          <a:prstGeom prst="rect">
            <a:avLst/>
          </a:prstGeom>
          <a:solidFill>
            <a:srgbClr val="9BBB59"/>
          </a:solidFill>
          <a:ln w="3175" cap="flat" cmpd="sng" algn="ctr">
            <a:noFill/>
            <a:prstDash val="solid"/>
          </a:ln>
          <a:effectLst/>
        </p:spPr>
        <p:txBody>
          <a:bodyPr lIns="74035" tIns="72870" rIns="74035" bIns="72870" anchor="ctr"/>
          <a:lstStyle/>
          <a:p>
            <a:pPr algn="ctr" defTabSz="740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900" kern="0" dirty="0">
                <a:solidFill>
                  <a:prstClr val="white"/>
                </a:solidFill>
                <a:latin typeface="BNPP Sans" pitchFamily="50" charset="0"/>
              </a:rPr>
              <a:t>Vida Retorno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1420683" y="4343972"/>
            <a:ext cx="1012577" cy="216054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175" cap="flat" cmpd="sng" algn="ctr">
            <a:noFill/>
            <a:prstDash val="solid"/>
          </a:ln>
          <a:effectLst/>
        </p:spPr>
        <p:txBody>
          <a:bodyPr lIns="74035" tIns="72870" rIns="74035" bIns="72870" anchor="ctr"/>
          <a:lstStyle/>
          <a:p>
            <a:pPr algn="ctr" defTabSz="740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900" kern="0" dirty="0">
                <a:solidFill>
                  <a:prstClr val="white"/>
                </a:solidFill>
                <a:latin typeface="BNPP Sans" pitchFamily="50" charset="0"/>
              </a:rPr>
              <a:t>Sepelio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1408629" y="2903223"/>
            <a:ext cx="983110" cy="217247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175" cap="flat" cmpd="sng" algn="ctr">
            <a:noFill/>
            <a:prstDash val="solid"/>
          </a:ln>
          <a:effectLst/>
        </p:spPr>
        <p:txBody>
          <a:bodyPr lIns="74035" tIns="72870" rIns="74035" bIns="72870" anchor="ctr"/>
          <a:lstStyle/>
          <a:p>
            <a:pPr algn="ctr" defTabSz="740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900" kern="0" dirty="0">
                <a:solidFill>
                  <a:prstClr val="white"/>
                </a:solidFill>
                <a:latin typeface="BNPP Sans" pitchFamily="50" charset="0"/>
              </a:rPr>
              <a:t>Accidentes</a:t>
            </a:r>
          </a:p>
        </p:txBody>
      </p:sp>
      <p:sp>
        <p:nvSpPr>
          <p:cNvPr id="20" name="19 Rectángulo"/>
          <p:cNvSpPr/>
          <p:nvPr/>
        </p:nvSpPr>
        <p:spPr>
          <a:xfrm>
            <a:off x="1408629" y="3138371"/>
            <a:ext cx="983110" cy="227993"/>
          </a:xfrm>
          <a:prstGeom prst="rect">
            <a:avLst/>
          </a:prstGeom>
          <a:solidFill>
            <a:srgbClr val="9BBB59"/>
          </a:solidFill>
          <a:ln w="3175" cap="flat" cmpd="sng" algn="ctr">
            <a:noFill/>
            <a:prstDash val="solid"/>
          </a:ln>
          <a:effectLst/>
        </p:spPr>
        <p:txBody>
          <a:bodyPr lIns="74035" tIns="72870" rIns="74035" bIns="72870" anchor="ctr"/>
          <a:lstStyle/>
          <a:p>
            <a:pPr algn="ctr" defTabSz="740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900" kern="0" dirty="0">
                <a:solidFill>
                  <a:prstClr val="white"/>
                </a:solidFill>
                <a:latin typeface="BNPP Sans" pitchFamily="50" charset="0"/>
              </a:rPr>
              <a:t>Salud</a:t>
            </a:r>
          </a:p>
        </p:txBody>
      </p:sp>
      <p:sp>
        <p:nvSpPr>
          <p:cNvPr id="21" name="20 Rectángulo"/>
          <p:cNvSpPr/>
          <p:nvPr/>
        </p:nvSpPr>
        <p:spPr>
          <a:xfrm>
            <a:off x="1401579" y="3384493"/>
            <a:ext cx="1012577" cy="189482"/>
          </a:xfrm>
          <a:prstGeom prst="rect">
            <a:avLst/>
          </a:prstGeom>
          <a:solidFill>
            <a:srgbClr val="9BBB59"/>
          </a:solidFill>
          <a:ln w="3175" cap="flat" cmpd="sng" algn="ctr">
            <a:noFill/>
            <a:prstDash val="solid"/>
          </a:ln>
          <a:effectLst/>
        </p:spPr>
        <p:txBody>
          <a:bodyPr lIns="74035" tIns="72870" rIns="74035" bIns="72870" anchor="ctr"/>
          <a:lstStyle/>
          <a:p>
            <a:pPr algn="ctr" defTabSz="740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900" kern="0" dirty="0">
                <a:solidFill>
                  <a:prstClr val="white"/>
                </a:solidFill>
                <a:latin typeface="BNPP Sans" pitchFamily="50" charset="0"/>
              </a:rPr>
              <a:t>Oncológico</a:t>
            </a:r>
          </a:p>
        </p:txBody>
      </p:sp>
      <p:sp>
        <p:nvSpPr>
          <p:cNvPr id="22" name="21 Rectángulo"/>
          <p:cNvSpPr/>
          <p:nvPr/>
        </p:nvSpPr>
        <p:spPr>
          <a:xfrm>
            <a:off x="1408946" y="3601312"/>
            <a:ext cx="1012577" cy="213675"/>
          </a:xfrm>
          <a:prstGeom prst="rect">
            <a:avLst/>
          </a:prstGeom>
          <a:solidFill>
            <a:srgbClr val="9BBB59"/>
          </a:solidFill>
          <a:ln w="3175" cap="flat" cmpd="sng" algn="ctr">
            <a:noFill/>
            <a:prstDash val="solid"/>
          </a:ln>
          <a:effectLst/>
        </p:spPr>
        <p:txBody>
          <a:bodyPr lIns="74035" tIns="72870" rIns="74035" bIns="72870" anchor="ctr"/>
          <a:lstStyle/>
          <a:p>
            <a:pPr algn="ctr" defTabSz="740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900" kern="0" dirty="0">
                <a:solidFill>
                  <a:prstClr val="white"/>
                </a:solidFill>
                <a:latin typeface="BNPP Sans" pitchFamily="50" charset="0"/>
              </a:rPr>
              <a:t>SOAT</a:t>
            </a:r>
          </a:p>
        </p:txBody>
      </p:sp>
      <p:sp>
        <p:nvSpPr>
          <p:cNvPr id="24" name="23 Rectángulo"/>
          <p:cNvSpPr/>
          <p:nvPr/>
        </p:nvSpPr>
        <p:spPr>
          <a:xfrm>
            <a:off x="304314" y="4592916"/>
            <a:ext cx="1094279" cy="243508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lIns="74035" tIns="72870" rIns="74035" bIns="72870" anchor="ctr"/>
          <a:lstStyle/>
          <a:p>
            <a:pPr algn="ctr" defTabSz="740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900" b="1" kern="0" dirty="0">
                <a:solidFill>
                  <a:prstClr val="white"/>
                </a:solidFill>
                <a:latin typeface="BNPP Sans" pitchFamily="50" charset="0"/>
              </a:rPr>
              <a:t>Otros</a:t>
            </a:r>
          </a:p>
        </p:txBody>
      </p:sp>
      <p:sp>
        <p:nvSpPr>
          <p:cNvPr id="25" name="24 Rectángulo"/>
          <p:cNvSpPr/>
          <p:nvPr/>
        </p:nvSpPr>
        <p:spPr>
          <a:xfrm>
            <a:off x="1430922" y="4613160"/>
            <a:ext cx="1012577" cy="243508"/>
          </a:xfrm>
          <a:prstGeom prst="rect">
            <a:avLst/>
          </a:prstGeom>
          <a:solidFill>
            <a:srgbClr val="9BBB59"/>
          </a:solidFill>
          <a:ln w="3175" cap="flat" cmpd="sng" algn="ctr">
            <a:noFill/>
            <a:prstDash val="solid"/>
          </a:ln>
          <a:effectLst/>
        </p:spPr>
        <p:txBody>
          <a:bodyPr lIns="74035" tIns="72870" rIns="74035" bIns="72870" anchor="ctr"/>
          <a:lstStyle/>
          <a:p>
            <a:pPr algn="ctr" defTabSz="740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PE" sz="900" kern="0" dirty="0">
                <a:solidFill>
                  <a:prstClr val="white"/>
                </a:solidFill>
                <a:latin typeface="BNPP Sans" pitchFamily="50" charset="0"/>
              </a:rPr>
              <a:t>Autos y Domiciliario</a:t>
            </a:r>
          </a:p>
        </p:txBody>
      </p:sp>
      <p:pic>
        <p:nvPicPr>
          <p:cNvPr id="27" name="Picture 6" descr="Resultado de imagen para agency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385" y="1595972"/>
            <a:ext cx="242430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 descr="Resultado de imagen para telesales ico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159" y="1591666"/>
            <a:ext cx="234392" cy="20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 descr="Resultado de imagen para online icon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r="22816"/>
          <a:stretch>
            <a:fillRect/>
          </a:stretch>
        </p:blipFill>
        <p:spPr bwMode="auto">
          <a:xfrm>
            <a:off x="4076511" y="1597865"/>
            <a:ext cx="266538" cy="24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" name="2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478909"/>
              </p:ext>
            </p:extLst>
          </p:nvPr>
        </p:nvGraphicFramePr>
        <p:xfrm>
          <a:off x="2825718" y="1855414"/>
          <a:ext cx="1640751" cy="495371"/>
        </p:xfrm>
        <a:graphic>
          <a:graphicData uri="http://schemas.openxmlformats.org/drawingml/2006/table">
            <a:tbl>
              <a:tblPr/>
              <a:tblGrid>
                <a:gridCol w="5464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61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80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603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9768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3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955177"/>
              </p:ext>
            </p:extLst>
          </p:nvPr>
        </p:nvGraphicFramePr>
        <p:xfrm>
          <a:off x="2825718" y="2374658"/>
          <a:ext cx="1640751" cy="496564"/>
        </p:xfrm>
        <a:graphic>
          <a:graphicData uri="http://schemas.openxmlformats.org/drawingml/2006/table">
            <a:tbl>
              <a:tblPr/>
              <a:tblGrid>
                <a:gridCol w="5464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61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80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603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0961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" name="3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169420"/>
              </p:ext>
            </p:extLst>
          </p:nvPr>
        </p:nvGraphicFramePr>
        <p:xfrm>
          <a:off x="2825718" y="2859532"/>
          <a:ext cx="1640751" cy="971644"/>
        </p:xfrm>
        <a:graphic>
          <a:graphicData uri="http://schemas.openxmlformats.org/drawingml/2006/table">
            <a:tbl>
              <a:tblPr/>
              <a:tblGrid>
                <a:gridCol w="5464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61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80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603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0961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754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754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3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761790"/>
              </p:ext>
            </p:extLst>
          </p:nvPr>
        </p:nvGraphicFramePr>
        <p:xfrm>
          <a:off x="2825718" y="3837148"/>
          <a:ext cx="1640751" cy="734102"/>
        </p:xfrm>
        <a:graphic>
          <a:graphicData uri="http://schemas.openxmlformats.org/drawingml/2006/table">
            <a:tbl>
              <a:tblPr/>
              <a:tblGrid>
                <a:gridCol w="5464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61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80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602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0961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7539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" name="3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585166"/>
              </p:ext>
            </p:extLst>
          </p:nvPr>
        </p:nvGraphicFramePr>
        <p:xfrm>
          <a:off x="2851656" y="4584904"/>
          <a:ext cx="1640751" cy="271764"/>
        </p:xfrm>
        <a:graphic>
          <a:graphicData uri="http://schemas.openxmlformats.org/drawingml/2006/table">
            <a:tbl>
              <a:tblPr/>
              <a:tblGrid>
                <a:gridCol w="5464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61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80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1764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84" marB="3438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84" marB="3438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84" marB="3438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143 CuadroTexto"/>
          <p:cNvSpPr txBox="1">
            <a:spLocks noChangeArrowheads="1"/>
          </p:cNvSpPr>
          <p:nvPr/>
        </p:nvSpPr>
        <p:spPr bwMode="auto">
          <a:xfrm>
            <a:off x="2553823" y="1919872"/>
            <a:ext cx="83042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37" name="144 CuadroTexto"/>
          <p:cNvSpPr txBox="1">
            <a:spLocks noChangeArrowheads="1"/>
          </p:cNvSpPr>
          <p:nvPr/>
        </p:nvSpPr>
        <p:spPr bwMode="auto">
          <a:xfrm>
            <a:off x="2553823" y="2190833"/>
            <a:ext cx="83042" cy="10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38" name="145 CuadroTexto"/>
          <p:cNvSpPr txBox="1">
            <a:spLocks noChangeArrowheads="1"/>
          </p:cNvSpPr>
          <p:nvPr/>
        </p:nvSpPr>
        <p:spPr bwMode="auto">
          <a:xfrm>
            <a:off x="2553823" y="2460601"/>
            <a:ext cx="83042" cy="10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39" name="146 CuadroTexto"/>
          <p:cNvSpPr txBox="1">
            <a:spLocks noChangeArrowheads="1"/>
          </p:cNvSpPr>
          <p:nvPr/>
        </p:nvSpPr>
        <p:spPr bwMode="auto">
          <a:xfrm>
            <a:off x="2553823" y="2674269"/>
            <a:ext cx="83042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</a:p>
        </p:txBody>
      </p:sp>
      <p:sp>
        <p:nvSpPr>
          <p:cNvPr id="40" name="147 CuadroTexto"/>
          <p:cNvSpPr txBox="1">
            <a:spLocks noChangeArrowheads="1"/>
          </p:cNvSpPr>
          <p:nvPr/>
        </p:nvSpPr>
        <p:spPr bwMode="auto">
          <a:xfrm>
            <a:off x="2553823" y="3171211"/>
            <a:ext cx="83042" cy="10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</a:p>
        </p:txBody>
      </p:sp>
      <p:sp>
        <p:nvSpPr>
          <p:cNvPr id="41" name="149 CuadroTexto"/>
          <p:cNvSpPr txBox="1">
            <a:spLocks noChangeArrowheads="1"/>
          </p:cNvSpPr>
          <p:nvPr/>
        </p:nvSpPr>
        <p:spPr bwMode="auto">
          <a:xfrm>
            <a:off x="2553823" y="3425133"/>
            <a:ext cx="83042" cy="10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42" name="150 CuadroTexto"/>
          <p:cNvSpPr txBox="1">
            <a:spLocks noChangeArrowheads="1"/>
          </p:cNvSpPr>
          <p:nvPr/>
        </p:nvSpPr>
        <p:spPr bwMode="auto">
          <a:xfrm>
            <a:off x="2553821" y="3685351"/>
            <a:ext cx="91078" cy="11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43" name="151 CuadroTexto"/>
          <p:cNvSpPr txBox="1">
            <a:spLocks noChangeArrowheads="1"/>
          </p:cNvSpPr>
          <p:nvPr/>
        </p:nvSpPr>
        <p:spPr bwMode="auto">
          <a:xfrm>
            <a:off x="2553821" y="3955120"/>
            <a:ext cx="91078" cy="11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</a:p>
        </p:txBody>
      </p:sp>
      <p:sp>
        <p:nvSpPr>
          <p:cNvPr id="44" name="152 CuadroTexto"/>
          <p:cNvSpPr txBox="1">
            <a:spLocks noChangeArrowheads="1"/>
          </p:cNvSpPr>
          <p:nvPr/>
        </p:nvSpPr>
        <p:spPr bwMode="auto">
          <a:xfrm>
            <a:off x="2553821" y="4172367"/>
            <a:ext cx="91078" cy="11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</a:p>
        </p:txBody>
      </p:sp>
      <p:sp>
        <p:nvSpPr>
          <p:cNvPr id="45" name="153 CuadroTexto"/>
          <p:cNvSpPr txBox="1">
            <a:spLocks noChangeArrowheads="1"/>
          </p:cNvSpPr>
          <p:nvPr/>
        </p:nvSpPr>
        <p:spPr bwMode="auto">
          <a:xfrm>
            <a:off x="2555775" y="4384191"/>
            <a:ext cx="473609" cy="188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47" name="155 CuadroTexto"/>
          <p:cNvSpPr txBox="1">
            <a:spLocks noChangeArrowheads="1"/>
          </p:cNvSpPr>
          <p:nvPr/>
        </p:nvSpPr>
        <p:spPr bwMode="auto">
          <a:xfrm>
            <a:off x="2558670" y="4701687"/>
            <a:ext cx="91078" cy="11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pic>
        <p:nvPicPr>
          <p:cNvPr id="48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596" y="2372273"/>
            <a:ext cx="186175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196" y="3365646"/>
            <a:ext cx="186175" cy="21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67" y="3572202"/>
            <a:ext cx="186175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596" y="1851501"/>
            <a:ext cx="186175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596" y="4643182"/>
            <a:ext cx="186175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5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966287"/>
              </p:ext>
            </p:extLst>
          </p:nvPr>
        </p:nvGraphicFramePr>
        <p:xfrm>
          <a:off x="4789908" y="1832454"/>
          <a:ext cx="1640751" cy="495371"/>
        </p:xfrm>
        <a:graphic>
          <a:graphicData uri="http://schemas.openxmlformats.org/drawingml/2006/table">
            <a:tbl>
              <a:tblPr/>
              <a:tblGrid>
                <a:gridCol w="5464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61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80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603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9768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8" name="5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556723"/>
              </p:ext>
            </p:extLst>
          </p:nvPr>
        </p:nvGraphicFramePr>
        <p:xfrm>
          <a:off x="4789908" y="2351696"/>
          <a:ext cx="1640751" cy="496564"/>
        </p:xfrm>
        <a:graphic>
          <a:graphicData uri="http://schemas.openxmlformats.org/drawingml/2006/table">
            <a:tbl>
              <a:tblPr/>
              <a:tblGrid>
                <a:gridCol w="5464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61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80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603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0961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9" name="5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341683"/>
              </p:ext>
            </p:extLst>
          </p:nvPr>
        </p:nvGraphicFramePr>
        <p:xfrm>
          <a:off x="4789908" y="2836571"/>
          <a:ext cx="1640751" cy="971644"/>
        </p:xfrm>
        <a:graphic>
          <a:graphicData uri="http://schemas.openxmlformats.org/drawingml/2006/table">
            <a:tbl>
              <a:tblPr/>
              <a:tblGrid>
                <a:gridCol w="5464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61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80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603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0961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754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754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4" marB="3439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0" name="5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125987"/>
              </p:ext>
            </p:extLst>
          </p:nvPr>
        </p:nvGraphicFramePr>
        <p:xfrm>
          <a:off x="4789908" y="3814186"/>
          <a:ext cx="1640751" cy="734102"/>
        </p:xfrm>
        <a:graphic>
          <a:graphicData uri="http://schemas.openxmlformats.org/drawingml/2006/table">
            <a:tbl>
              <a:tblPr/>
              <a:tblGrid>
                <a:gridCol w="5464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61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80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602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0961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7539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1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95" y="1843195"/>
            <a:ext cx="186175" cy="216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3" name="6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677011"/>
              </p:ext>
            </p:extLst>
          </p:nvPr>
        </p:nvGraphicFramePr>
        <p:xfrm>
          <a:off x="4760131" y="4591555"/>
          <a:ext cx="1640751" cy="260072"/>
        </p:xfrm>
        <a:graphic>
          <a:graphicData uri="http://schemas.openxmlformats.org/drawingml/2006/table">
            <a:tbl>
              <a:tblPr/>
              <a:tblGrid>
                <a:gridCol w="5464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61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80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60072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84" marB="3438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84" marB="3438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84" marB="3438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4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088" y="1840810"/>
            <a:ext cx="186175" cy="216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95" y="2099832"/>
            <a:ext cx="186175" cy="21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95" y="2615499"/>
            <a:ext cx="186175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088" y="2615499"/>
            <a:ext cx="186175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95" y="2827026"/>
            <a:ext cx="186175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088" y="2827026"/>
            <a:ext cx="186175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95" y="3097988"/>
            <a:ext cx="186175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95" y="3342686"/>
            <a:ext cx="186175" cy="21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95" y="3585003"/>
            <a:ext cx="186175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95" y="4073207"/>
            <a:ext cx="186175" cy="21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95" y="4604002"/>
            <a:ext cx="186175" cy="21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95" y="2344537"/>
            <a:ext cx="186175" cy="216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403" descr="Resultado de imagen para logo cardif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4860894" y="1914815"/>
            <a:ext cx="101794" cy="9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403" descr="Resultado de imagen para logo cardif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4860894" y="2403025"/>
            <a:ext cx="101794" cy="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403" descr="Resultado de imagen para logo cardif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4860894" y="2672792"/>
            <a:ext cx="101794" cy="9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3 CuadroTexto"/>
          <p:cNvSpPr txBox="1">
            <a:spLocks noChangeArrowheads="1"/>
          </p:cNvSpPr>
          <p:nvPr/>
        </p:nvSpPr>
        <p:spPr bwMode="auto">
          <a:xfrm>
            <a:off x="2326797" y="1738153"/>
            <a:ext cx="620137" cy="9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6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Aseguradoras</a:t>
            </a:r>
          </a:p>
        </p:txBody>
      </p:sp>
      <p:pic>
        <p:nvPicPr>
          <p:cNvPr id="83" name="Picture 6" descr="Resultado de imagen para agency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037" y="1569982"/>
            <a:ext cx="242430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 descr="Resultado de imagen para telesales ico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614" y="1573749"/>
            <a:ext cx="234392" cy="20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4" descr="Resultado de imagen para online icon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r="22816"/>
          <a:stretch>
            <a:fillRect/>
          </a:stretch>
        </p:blipFill>
        <p:spPr bwMode="auto">
          <a:xfrm>
            <a:off x="6092286" y="1566681"/>
            <a:ext cx="266538" cy="24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6" name="8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931216"/>
              </p:ext>
            </p:extLst>
          </p:nvPr>
        </p:nvGraphicFramePr>
        <p:xfrm>
          <a:off x="6747674" y="1819178"/>
          <a:ext cx="1640750" cy="495371"/>
        </p:xfrm>
        <a:graphic>
          <a:graphicData uri="http://schemas.openxmlformats.org/drawingml/2006/table">
            <a:tbl>
              <a:tblPr/>
              <a:tblGrid>
                <a:gridCol w="5464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61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80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603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9768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7" name="8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221532"/>
              </p:ext>
            </p:extLst>
          </p:nvPr>
        </p:nvGraphicFramePr>
        <p:xfrm>
          <a:off x="6747674" y="2338420"/>
          <a:ext cx="1640750" cy="496564"/>
        </p:xfrm>
        <a:graphic>
          <a:graphicData uri="http://schemas.openxmlformats.org/drawingml/2006/table">
            <a:tbl>
              <a:tblPr/>
              <a:tblGrid>
                <a:gridCol w="5464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61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80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603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0961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8" name="8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54021"/>
              </p:ext>
            </p:extLst>
          </p:nvPr>
        </p:nvGraphicFramePr>
        <p:xfrm>
          <a:off x="6747674" y="2824489"/>
          <a:ext cx="1640750" cy="971644"/>
        </p:xfrm>
        <a:graphic>
          <a:graphicData uri="http://schemas.openxmlformats.org/drawingml/2006/table">
            <a:tbl>
              <a:tblPr/>
              <a:tblGrid>
                <a:gridCol w="5464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61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80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603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0961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754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754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9" name="8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37595"/>
              </p:ext>
            </p:extLst>
          </p:nvPr>
        </p:nvGraphicFramePr>
        <p:xfrm>
          <a:off x="6747674" y="3800910"/>
          <a:ext cx="1640750" cy="734102"/>
        </p:xfrm>
        <a:graphic>
          <a:graphicData uri="http://schemas.openxmlformats.org/drawingml/2006/table">
            <a:tbl>
              <a:tblPr/>
              <a:tblGrid>
                <a:gridCol w="5464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61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80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602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0961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7539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1" name="9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936209"/>
              </p:ext>
            </p:extLst>
          </p:nvPr>
        </p:nvGraphicFramePr>
        <p:xfrm>
          <a:off x="6734011" y="4551836"/>
          <a:ext cx="1640750" cy="268221"/>
        </p:xfrm>
        <a:graphic>
          <a:graphicData uri="http://schemas.openxmlformats.org/drawingml/2006/table">
            <a:tbl>
              <a:tblPr/>
              <a:tblGrid>
                <a:gridCol w="5464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61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80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68221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84" marB="3438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84" marB="3438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84" marB="3438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2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207" y="1819175"/>
            <a:ext cx="187514" cy="21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871" y="1817982"/>
            <a:ext cx="186175" cy="216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207" y="2331261"/>
            <a:ext cx="187514" cy="216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871" y="2330063"/>
            <a:ext cx="186175" cy="21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207" y="2575958"/>
            <a:ext cx="187514" cy="21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207" y="2830461"/>
            <a:ext cx="187514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207" y="3072775"/>
            <a:ext cx="187514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207" y="3343734"/>
            <a:ext cx="187514" cy="21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207" y="3559790"/>
            <a:ext cx="187514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871" y="3559790"/>
            <a:ext cx="186175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207" y="4047995"/>
            <a:ext cx="187514" cy="21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63" y="5580277"/>
            <a:ext cx="248171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207" y="4595504"/>
            <a:ext cx="187514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871" y="2830458"/>
            <a:ext cx="186175" cy="21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207" y="4312988"/>
            <a:ext cx="187514" cy="21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877" y="2057277"/>
            <a:ext cx="186175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871" y="2034035"/>
            <a:ext cx="186175" cy="21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403" descr="Resultado de imagen para logo cardif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6828035" y="1889602"/>
            <a:ext cx="101794" cy="9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403" descr="Resultado de imagen para logo cardif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6828035" y="2377814"/>
            <a:ext cx="101794" cy="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6" descr="Resultado de imagen para agency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771" y="1545468"/>
            <a:ext cx="242430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2" descr="Resultado de imagen para telesales ico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543" y="1552332"/>
            <a:ext cx="234392" cy="20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5" descr="Imagen relacionad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03" y="3827598"/>
            <a:ext cx="283721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5" descr="Imagen relacionad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229" y="3827598"/>
            <a:ext cx="288000" cy="25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5" descr="Imagen relacionad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001" y="2846219"/>
            <a:ext cx="288000" cy="25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5" descr="Imagen relacionad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44" y="2574948"/>
            <a:ext cx="288000" cy="25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124 Rectángulo"/>
          <p:cNvSpPr/>
          <p:nvPr/>
        </p:nvSpPr>
        <p:spPr>
          <a:xfrm>
            <a:off x="2501461" y="1871697"/>
            <a:ext cx="182857" cy="298873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35" tIns="37017" rIns="74035" bIns="37017" rtlCol="0" anchor="ctr"/>
          <a:lstStyle/>
          <a:p>
            <a:pPr algn="ctr"/>
            <a:endParaRPr lang="es-PE">
              <a:solidFill>
                <a:srgbClr val="000000"/>
              </a:solidFill>
            </a:endParaRPr>
          </a:p>
        </p:txBody>
      </p:sp>
      <p:sp>
        <p:nvSpPr>
          <p:cNvPr id="127" name="1 CuadroTexto"/>
          <p:cNvSpPr txBox="1">
            <a:spLocks noChangeArrowheads="1"/>
          </p:cNvSpPr>
          <p:nvPr/>
        </p:nvSpPr>
        <p:spPr bwMode="auto">
          <a:xfrm>
            <a:off x="4635300" y="1900491"/>
            <a:ext cx="83042" cy="10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2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4548830" y="1828871"/>
            <a:ext cx="168764" cy="3535614"/>
          </a:xfrm>
          <a:prstGeom prst="rect">
            <a:avLst/>
          </a:prstGeom>
          <a:noFill/>
          <a:ln w="3175">
            <a:solidFill>
              <a:schemeClr val="bg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s-PE" altLang="es-ES" sz="1100">
              <a:solidFill>
                <a:prstClr val="white"/>
              </a:solidFill>
              <a:latin typeface="BNPP Sans" pitchFamily="50" charset="0"/>
            </a:endParaRPr>
          </a:p>
        </p:txBody>
      </p:sp>
      <p:sp>
        <p:nvSpPr>
          <p:cNvPr id="129" name="112 CuadroTexto"/>
          <p:cNvSpPr txBox="1">
            <a:spLocks noChangeArrowheads="1"/>
          </p:cNvSpPr>
          <p:nvPr/>
        </p:nvSpPr>
        <p:spPr bwMode="auto">
          <a:xfrm>
            <a:off x="4635300" y="2442414"/>
            <a:ext cx="83042" cy="10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30" name="113 CuadroTexto"/>
          <p:cNvSpPr txBox="1">
            <a:spLocks noChangeArrowheads="1"/>
          </p:cNvSpPr>
          <p:nvPr/>
        </p:nvSpPr>
        <p:spPr bwMode="auto">
          <a:xfrm>
            <a:off x="4635300" y="2654887"/>
            <a:ext cx="83042" cy="10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2</a:t>
            </a:r>
          </a:p>
        </p:txBody>
      </p:sp>
      <p:sp>
        <p:nvSpPr>
          <p:cNvPr id="131" name="114 CuadroTexto"/>
          <p:cNvSpPr txBox="1">
            <a:spLocks noChangeArrowheads="1"/>
          </p:cNvSpPr>
          <p:nvPr/>
        </p:nvSpPr>
        <p:spPr bwMode="auto">
          <a:xfrm>
            <a:off x="4635300" y="2881933"/>
            <a:ext cx="83042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4</a:t>
            </a:r>
          </a:p>
        </p:txBody>
      </p:sp>
      <p:sp>
        <p:nvSpPr>
          <p:cNvPr id="132" name="115 CuadroTexto"/>
          <p:cNvSpPr txBox="1">
            <a:spLocks noChangeArrowheads="1"/>
          </p:cNvSpPr>
          <p:nvPr/>
        </p:nvSpPr>
        <p:spPr bwMode="auto">
          <a:xfrm>
            <a:off x="4635300" y="3156475"/>
            <a:ext cx="83042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33" name="116 CuadroTexto"/>
          <p:cNvSpPr txBox="1">
            <a:spLocks noChangeArrowheads="1"/>
          </p:cNvSpPr>
          <p:nvPr/>
        </p:nvSpPr>
        <p:spPr bwMode="auto">
          <a:xfrm>
            <a:off x="4635300" y="3368947"/>
            <a:ext cx="83042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34" name="119 CuadroTexto"/>
          <p:cNvSpPr txBox="1">
            <a:spLocks noChangeArrowheads="1"/>
          </p:cNvSpPr>
          <p:nvPr/>
        </p:nvSpPr>
        <p:spPr bwMode="auto">
          <a:xfrm>
            <a:off x="4631282" y="3629166"/>
            <a:ext cx="91078" cy="118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35" name="121 CuadroTexto"/>
          <p:cNvSpPr txBox="1">
            <a:spLocks noChangeArrowheads="1"/>
          </p:cNvSpPr>
          <p:nvPr/>
        </p:nvSpPr>
        <p:spPr bwMode="auto">
          <a:xfrm>
            <a:off x="4631282" y="4116180"/>
            <a:ext cx="91078" cy="11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36" name="122 CuadroTexto"/>
          <p:cNvSpPr txBox="1">
            <a:spLocks noChangeArrowheads="1"/>
          </p:cNvSpPr>
          <p:nvPr/>
        </p:nvSpPr>
        <p:spPr bwMode="auto">
          <a:xfrm>
            <a:off x="4631282" y="4387142"/>
            <a:ext cx="91078" cy="11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</a:p>
        </p:txBody>
      </p:sp>
      <p:sp>
        <p:nvSpPr>
          <p:cNvPr id="137" name="123 CuadroTexto"/>
          <p:cNvSpPr txBox="1">
            <a:spLocks noChangeArrowheads="1"/>
          </p:cNvSpPr>
          <p:nvPr/>
        </p:nvSpPr>
        <p:spPr bwMode="auto">
          <a:xfrm>
            <a:off x="4631282" y="4613938"/>
            <a:ext cx="91078" cy="11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39" name="158 CuadroTexto"/>
          <p:cNvSpPr txBox="1">
            <a:spLocks noChangeArrowheads="1"/>
          </p:cNvSpPr>
          <p:nvPr/>
        </p:nvSpPr>
        <p:spPr bwMode="auto">
          <a:xfrm>
            <a:off x="4635300" y="2171453"/>
            <a:ext cx="83042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40" name="172 CuadroTexto"/>
          <p:cNvSpPr txBox="1">
            <a:spLocks noChangeArrowheads="1"/>
          </p:cNvSpPr>
          <p:nvPr/>
        </p:nvSpPr>
        <p:spPr bwMode="auto">
          <a:xfrm>
            <a:off x="4631282" y="3900127"/>
            <a:ext cx="91078" cy="11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</a:p>
        </p:txBody>
      </p:sp>
      <p:sp>
        <p:nvSpPr>
          <p:cNvPr id="142" name="141 Rectángulo"/>
          <p:cNvSpPr/>
          <p:nvPr/>
        </p:nvSpPr>
        <p:spPr>
          <a:xfrm>
            <a:off x="4548830" y="1851500"/>
            <a:ext cx="182857" cy="29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rgbClr val="000000"/>
              </a:solidFill>
            </a:endParaRPr>
          </a:p>
        </p:txBody>
      </p:sp>
      <p:sp>
        <p:nvSpPr>
          <p:cNvPr id="144" name="127 CuadroTexto"/>
          <p:cNvSpPr txBox="1">
            <a:spLocks noChangeArrowheads="1"/>
          </p:cNvSpPr>
          <p:nvPr/>
        </p:nvSpPr>
        <p:spPr bwMode="auto">
          <a:xfrm>
            <a:off x="6611460" y="1871698"/>
            <a:ext cx="83042" cy="10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2</a:t>
            </a:r>
          </a:p>
        </p:txBody>
      </p:sp>
      <p:sp>
        <p:nvSpPr>
          <p:cNvPr id="145" name="128 CuadroTexto"/>
          <p:cNvSpPr txBox="1">
            <a:spLocks noChangeArrowheads="1"/>
          </p:cNvSpPr>
          <p:nvPr/>
        </p:nvSpPr>
        <p:spPr bwMode="auto">
          <a:xfrm>
            <a:off x="6611460" y="2142661"/>
            <a:ext cx="83042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4</a:t>
            </a:r>
          </a:p>
        </p:txBody>
      </p:sp>
      <p:sp>
        <p:nvSpPr>
          <p:cNvPr id="146" name="129 CuadroTexto"/>
          <p:cNvSpPr txBox="1">
            <a:spLocks noChangeArrowheads="1"/>
          </p:cNvSpPr>
          <p:nvPr/>
        </p:nvSpPr>
        <p:spPr bwMode="auto">
          <a:xfrm>
            <a:off x="6611460" y="2413622"/>
            <a:ext cx="83042" cy="10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47" name="130 CuadroTexto"/>
          <p:cNvSpPr txBox="1">
            <a:spLocks noChangeArrowheads="1"/>
          </p:cNvSpPr>
          <p:nvPr/>
        </p:nvSpPr>
        <p:spPr bwMode="auto">
          <a:xfrm>
            <a:off x="6611460" y="2626094"/>
            <a:ext cx="83042" cy="10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2</a:t>
            </a:r>
          </a:p>
        </p:txBody>
      </p:sp>
      <p:sp>
        <p:nvSpPr>
          <p:cNvPr id="148" name="131 CuadroTexto"/>
          <p:cNvSpPr txBox="1">
            <a:spLocks noChangeArrowheads="1"/>
          </p:cNvSpPr>
          <p:nvPr/>
        </p:nvSpPr>
        <p:spPr bwMode="auto">
          <a:xfrm>
            <a:off x="6611460" y="2853141"/>
            <a:ext cx="83042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2</a:t>
            </a:r>
          </a:p>
        </p:txBody>
      </p:sp>
      <p:sp>
        <p:nvSpPr>
          <p:cNvPr id="149" name="132 CuadroTexto"/>
          <p:cNvSpPr txBox="1">
            <a:spLocks noChangeArrowheads="1"/>
          </p:cNvSpPr>
          <p:nvPr/>
        </p:nvSpPr>
        <p:spPr bwMode="auto">
          <a:xfrm>
            <a:off x="6611460" y="3127683"/>
            <a:ext cx="83042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2</a:t>
            </a:r>
          </a:p>
        </p:txBody>
      </p:sp>
      <p:sp>
        <p:nvSpPr>
          <p:cNvPr id="150" name="133 CuadroTexto"/>
          <p:cNvSpPr txBox="1">
            <a:spLocks noChangeArrowheads="1"/>
          </p:cNvSpPr>
          <p:nvPr/>
        </p:nvSpPr>
        <p:spPr bwMode="auto">
          <a:xfrm>
            <a:off x="6611460" y="3340154"/>
            <a:ext cx="83042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2</a:t>
            </a:r>
          </a:p>
        </p:txBody>
      </p:sp>
      <p:sp>
        <p:nvSpPr>
          <p:cNvPr id="151" name="137 CuadroTexto"/>
          <p:cNvSpPr txBox="1">
            <a:spLocks noChangeArrowheads="1"/>
          </p:cNvSpPr>
          <p:nvPr/>
        </p:nvSpPr>
        <p:spPr bwMode="auto">
          <a:xfrm>
            <a:off x="6611458" y="3600373"/>
            <a:ext cx="91078" cy="118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52" name="138 CuadroTexto"/>
          <p:cNvSpPr txBox="1">
            <a:spLocks noChangeArrowheads="1"/>
          </p:cNvSpPr>
          <p:nvPr/>
        </p:nvSpPr>
        <p:spPr bwMode="auto">
          <a:xfrm>
            <a:off x="6611458" y="3871334"/>
            <a:ext cx="91078" cy="11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</a:p>
        </p:txBody>
      </p:sp>
      <p:sp>
        <p:nvSpPr>
          <p:cNvPr id="153" name="139 CuadroTexto"/>
          <p:cNvSpPr txBox="1">
            <a:spLocks noChangeArrowheads="1"/>
          </p:cNvSpPr>
          <p:nvPr/>
        </p:nvSpPr>
        <p:spPr bwMode="auto">
          <a:xfrm>
            <a:off x="6611458" y="4087387"/>
            <a:ext cx="91078" cy="11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54" name="140 CuadroTexto"/>
          <p:cNvSpPr txBox="1">
            <a:spLocks noChangeArrowheads="1"/>
          </p:cNvSpPr>
          <p:nvPr/>
        </p:nvSpPr>
        <p:spPr bwMode="auto">
          <a:xfrm>
            <a:off x="6611458" y="4358349"/>
            <a:ext cx="91078" cy="11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55" name="141 CuadroTexto"/>
          <p:cNvSpPr txBox="1">
            <a:spLocks noChangeArrowheads="1"/>
          </p:cNvSpPr>
          <p:nvPr/>
        </p:nvSpPr>
        <p:spPr bwMode="auto">
          <a:xfrm>
            <a:off x="6602082" y="4595888"/>
            <a:ext cx="91078" cy="11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57" name="156 Rectángulo"/>
          <p:cNvSpPr/>
          <p:nvPr/>
        </p:nvSpPr>
        <p:spPr>
          <a:xfrm>
            <a:off x="6520379" y="1814404"/>
            <a:ext cx="213632" cy="3489022"/>
          </a:xfrm>
          <a:prstGeom prst="rect">
            <a:avLst/>
          </a:prstGeom>
          <a:noFill/>
          <a:ln w="3175">
            <a:solidFill>
              <a:schemeClr val="bg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s-PE" altLang="es-ES" sz="1100">
              <a:solidFill>
                <a:prstClr val="white"/>
              </a:solidFill>
              <a:latin typeface="BNPP Sans" pitchFamily="50" charset="0"/>
            </a:endParaRPr>
          </a:p>
        </p:txBody>
      </p:sp>
      <p:sp>
        <p:nvSpPr>
          <p:cNvPr id="159" name="158 Rectángulo"/>
          <p:cNvSpPr/>
          <p:nvPr/>
        </p:nvSpPr>
        <p:spPr>
          <a:xfrm>
            <a:off x="6535765" y="1828873"/>
            <a:ext cx="198245" cy="29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rgbClr val="000000"/>
              </a:solidFill>
            </a:endParaRPr>
          </a:p>
        </p:txBody>
      </p:sp>
      <p:pic>
        <p:nvPicPr>
          <p:cNvPr id="160" name="Picture 5" descr="Imagen relacionad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001" y="2574948"/>
            <a:ext cx="288000" cy="25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596" y="3365646"/>
            <a:ext cx="186175" cy="21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596" y="4355150"/>
            <a:ext cx="186175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Picture 403" descr="Resultado de imagen para logo cardif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2906081" y="4410865"/>
            <a:ext cx="103133" cy="8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045" y="3572202"/>
            <a:ext cx="186175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8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596" y="2060034"/>
            <a:ext cx="186175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Picture 403" descr="Resultado de imagen para logo cardif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2906081" y="2135232"/>
            <a:ext cx="103133" cy="8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" name="Picture 2" descr="Resultado de imagen para sta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596" y="3572202"/>
            <a:ext cx="186175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" name="147 CuadroTexto"/>
          <p:cNvSpPr txBox="1">
            <a:spLocks noChangeArrowheads="1"/>
          </p:cNvSpPr>
          <p:nvPr/>
        </p:nvSpPr>
        <p:spPr bwMode="auto">
          <a:xfrm>
            <a:off x="2553823" y="2936924"/>
            <a:ext cx="83042" cy="10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</a:p>
        </p:txBody>
      </p:sp>
      <p:pic>
        <p:nvPicPr>
          <p:cNvPr id="173" name="Picture 171" descr="Resultado de imagen para banco ripley 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" t="8356" r="4683" b="16585"/>
          <a:stretch>
            <a:fillRect/>
          </a:stretch>
        </p:blipFill>
        <p:spPr bwMode="auto">
          <a:xfrm>
            <a:off x="5086333" y="1173233"/>
            <a:ext cx="916562" cy="242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" name="10 Imag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986" y="1168819"/>
            <a:ext cx="905426" cy="25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5" name="Picture 2" descr="Resultado de imagen para cencosud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312" y="1160840"/>
            <a:ext cx="632021" cy="25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4" name="72 Rectángulo">
            <a:extLst>
              <a:ext uri="{FF2B5EF4-FFF2-40B4-BE49-F238E27FC236}">
                <a16:creationId xmlns="" xmlns:a16="http://schemas.microsoft.com/office/drawing/2014/main" id="{61F91900-AA3F-4E45-91E7-6176D9116884}"/>
              </a:ext>
            </a:extLst>
          </p:cNvPr>
          <p:cNvSpPr/>
          <p:nvPr/>
        </p:nvSpPr>
        <p:spPr>
          <a:xfrm>
            <a:off x="287370" y="52412"/>
            <a:ext cx="10514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>
                <a:solidFill>
                  <a:srgbClr val="00915A"/>
                </a:solidFill>
                <a:latin typeface="BNPP Sans" pitchFamily="50" charset="0"/>
              </a:rPr>
              <a:t>Oferta de seguros </a:t>
            </a:r>
            <a:r>
              <a:rPr lang="es-PE" sz="2400" b="1" dirty="0" err="1">
                <a:solidFill>
                  <a:srgbClr val="00915A"/>
                </a:solidFill>
                <a:latin typeface="BNPP Sans" pitchFamily="50" charset="0"/>
              </a:rPr>
              <a:t>retail</a:t>
            </a:r>
            <a:r>
              <a:rPr lang="es-PE" sz="2400" b="1" dirty="0">
                <a:solidFill>
                  <a:srgbClr val="00915A"/>
                </a:solidFill>
                <a:latin typeface="BNPP Sans" pitchFamily="50" charset="0"/>
              </a:rPr>
              <a:t> : Existe oportunidad de crecimiento en  las líneas de protección individual desarrollando los canales de venta a distancia</a:t>
            </a:r>
            <a:endParaRPr lang="es-PE" sz="2400" b="1" dirty="0">
              <a:solidFill>
                <a:srgbClr val="000000"/>
              </a:solidFill>
              <a:latin typeface="BNPP Sans" pitchFamily="50" charset="0"/>
            </a:endParaRPr>
          </a:p>
        </p:txBody>
      </p:sp>
      <p:graphicFrame>
        <p:nvGraphicFramePr>
          <p:cNvPr id="225" name="85 Tabla">
            <a:extLst>
              <a:ext uri="{FF2B5EF4-FFF2-40B4-BE49-F238E27FC236}">
                <a16:creationId xmlns="" xmlns:a16="http://schemas.microsoft.com/office/drawing/2014/main" id="{F82E86D2-7F06-4069-8449-9C483F78D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556892"/>
              </p:ext>
            </p:extLst>
          </p:nvPr>
        </p:nvGraphicFramePr>
        <p:xfrm>
          <a:off x="8724314" y="1822938"/>
          <a:ext cx="1640750" cy="495371"/>
        </p:xfrm>
        <a:graphic>
          <a:graphicData uri="http://schemas.openxmlformats.org/drawingml/2006/table">
            <a:tbl>
              <a:tblPr/>
              <a:tblGrid>
                <a:gridCol w="5464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61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80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603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9768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20" marB="3432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6" name="86 Tabla">
            <a:extLst>
              <a:ext uri="{FF2B5EF4-FFF2-40B4-BE49-F238E27FC236}">
                <a16:creationId xmlns="" xmlns:a16="http://schemas.microsoft.com/office/drawing/2014/main" id="{ED1E0C6E-7344-4F6E-8C9A-8455FF4BF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71036"/>
              </p:ext>
            </p:extLst>
          </p:nvPr>
        </p:nvGraphicFramePr>
        <p:xfrm>
          <a:off x="8724314" y="2342180"/>
          <a:ext cx="1640750" cy="496564"/>
        </p:xfrm>
        <a:graphic>
          <a:graphicData uri="http://schemas.openxmlformats.org/drawingml/2006/table">
            <a:tbl>
              <a:tblPr/>
              <a:tblGrid>
                <a:gridCol w="5464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61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80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603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0961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403" marB="34403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87 Tabla">
            <a:extLst>
              <a:ext uri="{FF2B5EF4-FFF2-40B4-BE49-F238E27FC236}">
                <a16:creationId xmlns="" xmlns:a16="http://schemas.microsoft.com/office/drawing/2014/main" id="{01566951-AACD-4A3C-95A4-A5D030760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40193"/>
              </p:ext>
            </p:extLst>
          </p:nvPr>
        </p:nvGraphicFramePr>
        <p:xfrm>
          <a:off x="8724314" y="2828249"/>
          <a:ext cx="1640750" cy="971644"/>
        </p:xfrm>
        <a:graphic>
          <a:graphicData uri="http://schemas.openxmlformats.org/drawingml/2006/table">
            <a:tbl>
              <a:tblPr/>
              <a:tblGrid>
                <a:gridCol w="5464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61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80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603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0961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754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7540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52" marB="34352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8" name="88 Tabla">
            <a:extLst>
              <a:ext uri="{FF2B5EF4-FFF2-40B4-BE49-F238E27FC236}">
                <a16:creationId xmlns="" xmlns:a16="http://schemas.microsoft.com/office/drawing/2014/main" id="{6509CECD-7C9E-4D19-B3D1-5210C8AFC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807960"/>
              </p:ext>
            </p:extLst>
          </p:nvPr>
        </p:nvGraphicFramePr>
        <p:xfrm>
          <a:off x="8724314" y="3804670"/>
          <a:ext cx="1640750" cy="734102"/>
        </p:xfrm>
        <a:graphic>
          <a:graphicData uri="http://schemas.openxmlformats.org/drawingml/2006/table">
            <a:tbl>
              <a:tblPr/>
              <a:tblGrid>
                <a:gridCol w="5464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61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80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5602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0961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7539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97" marB="34397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0" name="90 Tabla">
            <a:extLst>
              <a:ext uri="{FF2B5EF4-FFF2-40B4-BE49-F238E27FC236}">
                <a16:creationId xmlns="" xmlns:a16="http://schemas.microsoft.com/office/drawing/2014/main" id="{8D71B376-5A78-4717-BE0A-F6C2E6896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288793"/>
              </p:ext>
            </p:extLst>
          </p:nvPr>
        </p:nvGraphicFramePr>
        <p:xfrm>
          <a:off x="8710651" y="4555596"/>
          <a:ext cx="1640750" cy="268221"/>
        </p:xfrm>
        <a:graphic>
          <a:graphicData uri="http://schemas.openxmlformats.org/drawingml/2006/table">
            <a:tbl>
              <a:tblPr/>
              <a:tblGrid>
                <a:gridCol w="5464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61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80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68221"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84" marB="3438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84" marB="3438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007949" rtl="0" eaLnBrk="0" latinLnBrk="0" hangingPunct="0">
                        <a:spcBef>
                          <a:spcPts val="200"/>
                        </a:spcBef>
                        <a:buClr>
                          <a:srgbClr val="8064A2"/>
                        </a:buClr>
                        <a:buSzPct val="100000"/>
                        <a:defRPr sz="16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1pPr>
                      <a:lvl2pPr marL="742950" indent="-285750" algn="l" defTabSz="1007949" rtl="0" eaLnBrk="0" latin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 kern="1200">
                          <a:solidFill>
                            <a:schemeClr val="bg1"/>
                          </a:solidFill>
                          <a:latin typeface="Arial" charset="0"/>
                        </a:defRPr>
                      </a:lvl2pPr>
                      <a:lvl3pPr marL="11430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200" kern="1200">
                          <a:solidFill>
                            <a:schemeClr val="accent1"/>
                          </a:solidFill>
                          <a:latin typeface="Arial" charset="0"/>
                        </a:defRPr>
                      </a:lvl3pPr>
                      <a:lvl4pPr marL="1600200" indent="-228600" algn="l" defTabSz="1007949" rtl="0" eaLnBrk="0" latinLnBrk="0" hangingPunct="0">
                        <a:spcBef>
                          <a:spcPts val="200"/>
                        </a:spcBef>
                        <a:buFont typeface="Wingdings" pitchFamily="2" charset="2"/>
                        <a:defRPr sz="10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4pPr>
                      <a:lvl5pPr marL="2057400" indent="-228600" algn="l" defTabSz="1007949" rtl="0" eaLnBrk="0" latinLnBrk="0" hangingPunct="0">
                        <a:spcBef>
                          <a:spcPts val="200"/>
                        </a:spcBef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5pPr>
                      <a:lvl6pPr marL="25146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6pPr>
                      <a:lvl7pPr marL="29718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7pPr>
                      <a:lvl8pPr marL="34290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8pPr>
                      <a:lvl9pPr marL="3886200" indent="-228600" algn="l" defTabSz="1007949" rtl="0" eaLnBrk="0" fontAlgn="base" latinLnBrk="0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 kern="1200">
                          <a:solidFill>
                            <a:schemeClr val="bg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PE" altLang="es-E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BNPP Sans" pitchFamily="50" charset="0"/>
                        <a:cs typeface="Arial" charset="0"/>
                      </a:endParaRPr>
                    </a:p>
                  </a:txBody>
                  <a:tcPr marL="77167" marR="77167" marT="34384" marB="34384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1" name="Picture 2" descr="Resultado de imagen para star icon png">
            <a:extLst>
              <a:ext uri="{FF2B5EF4-FFF2-40B4-BE49-F238E27FC236}">
                <a16:creationId xmlns="" xmlns:a16="http://schemas.microsoft.com/office/drawing/2014/main" id="{27D623AE-ACE4-476F-84B9-7A2954E4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577" y="1822935"/>
            <a:ext cx="187514" cy="21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" name="Picture 2" descr="Resultado de imagen para star icon png">
            <a:extLst>
              <a:ext uri="{FF2B5EF4-FFF2-40B4-BE49-F238E27FC236}">
                <a16:creationId xmlns="" xmlns:a16="http://schemas.microsoft.com/office/drawing/2014/main" id="{D7F90734-D233-4A89-8516-F6F8B77B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847" y="2335021"/>
            <a:ext cx="187514" cy="216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" name="Picture 2" descr="Resultado de imagen para star icon png">
            <a:extLst>
              <a:ext uri="{FF2B5EF4-FFF2-40B4-BE49-F238E27FC236}">
                <a16:creationId xmlns="" xmlns:a16="http://schemas.microsoft.com/office/drawing/2014/main" id="{30291DB5-2C37-4FE2-9274-01A6F7B2A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847" y="2834221"/>
            <a:ext cx="187514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" name="Picture 2" descr="Resultado de imagen para star icon png">
            <a:extLst>
              <a:ext uri="{FF2B5EF4-FFF2-40B4-BE49-F238E27FC236}">
                <a16:creationId xmlns="" xmlns:a16="http://schemas.microsoft.com/office/drawing/2014/main" id="{A8164E66-2E85-43F1-B32D-87597FDDE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847" y="3076535"/>
            <a:ext cx="187514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" name="Picture 2" descr="Resultado de imagen para star icon png">
            <a:extLst>
              <a:ext uri="{FF2B5EF4-FFF2-40B4-BE49-F238E27FC236}">
                <a16:creationId xmlns="" xmlns:a16="http://schemas.microsoft.com/office/drawing/2014/main" id="{E95703DC-A152-4941-BCFD-0431FA674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847" y="3347494"/>
            <a:ext cx="187514" cy="21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Picture 2" descr="Resultado de imagen para star icon png">
            <a:extLst>
              <a:ext uri="{FF2B5EF4-FFF2-40B4-BE49-F238E27FC236}">
                <a16:creationId xmlns="" xmlns:a16="http://schemas.microsoft.com/office/drawing/2014/main" id="{B6E08D69-B824-46EE-877A-4D31BA502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847" y="3563550"/>
            <a:ext cx="187514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Picture 2" descr="Resultado de imagen para star icon png">
            <a:extLst>
              <a:ext uri="{FF2B5EF4-FFF2-40B4-BE49-F238E27FC236}">
                <a16:creationId xmlns="" xmlns:a16="http://schemas.microsoft.com/office/drawing/2014/main" id="{3FBFF7D4-7FA5-4019-9CC9-1665E4C7B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847" y="4051755"/>
            <a:ext cx="187514" cy="21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" name="Picture 2" descr="Resultado de imagen para star icon png">
            <a:extLst>
              <a:ext uri="{FF2B5EF4-FFF2-40B4-BE49-F238E27FC236}">
                <a16:creationId xmlns="" xmlns:a16="http://schemas.microsoft.com/office/drawing/2014/main" id="{4EC6E2EA-A93B-4487-9278-8216A5710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517" y="2061037"/>
            <a:ext cx="186175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Picture 6" descr="Resultado de imagen para agency icon png">
            <a:extLst>
              <a:ext uri="{FF2B5EF4-FFF2-40B4-BE49-F238E27FC236}">
                <a16:creationId xmlns="" xmlns:a16="http://schemas.microsoft.com/office/drawing/2014/main" id="{05225F5E-0728-40F6-97A8-43C533096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411" y="1549228"/>
            <a:ext cx="242430" cy="21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5" name="Picture 2" descr="Resultado de imagen para telesales icon png">
            <a:extLst>
              <a:ext uri="{FF2B5EF4-FFF2-40B4-BE49-F238E27FC236}">
                <a16:creationId xmlns="" xmlns:a16="http://schemas.microsoft.com/office/drawing/2014/main" id="{D725CAB6-FED3-468E-86F5-E2C34E0E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83" y="1556092"/>
            <a:ext cx="234392" cy="20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7" name="127 CuadroTexto">
            <a:extLst>
              <a:ext uri="{FF2B5EF4-FFF2-40B4-BE49-F238E27FC236}">
                <a16:creationId xmlns="" xmlns:a16="http://schemas.microsoft.com/office/drawing/2014/main" id="{1DAA004C-DA75-464D-9F0E-D535493A5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8485" y="1875458"/>
            <a:ext cx="83042" cy="10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58" name="128 CuadroTexto">
            <a:extLst>
              <a:ext uri="{FF2B5EF4-FFF2-40B4-BE49-F238E27FC236}">
                <a16:creationId xmlns="" xmlns:a16="http://schemas.microsoft.com/office/drawing/2014/main" id="{D688F602-93A3-4386-95D6-DFBF2D125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8485" y="2146421"/>
            <a:ext cx="83042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59" name="129 CuadroTexto">
            <a:extLst>
              <a:ext uri="{FF2B5EF4-FFF2-40B4-BE49-F238E27FC236}">
                <a16:creationId xmlns="" xmlns:a16="http://schemas.microsoft.com/office/drawing/2014/main" id="{85ACD70B-8318-4EF6-8B8E-5427649C9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8485" y="2417382"/>
            <a:ext cx="83042" cy="10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60" name="130 CuadroTexto">
            <a:extLst>
              <a:ext uri="{FF2B5EF4-FFF2-40B4-BE49-F238E27FC236}">
                <a16:creationId xmlns="" xmlns:a16="http://schemas.microsoft.com/office/drawing/2014/main" id="{0B2E8721-E693-47A3-A2A4-8CD6C6ED5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8485" y="2629854"/>
            <a:ext cx="83042" cy="10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</a:p>
        </p:txBody>
      </p:sp>
      <p:sp>
        <p:nvSpPr>
          <p:cNvPr id="261" name="131 CuadroTexto">
            <a:extLst>
              <a:ext uri="{FF2B5EF4-FFF2-40B4-BE49-F238E27FC236}">
                <a16:creationId xmlns="" xmlns:a16="http://schemas.microsoft.com/office/drawing/2014/main" id="{C3E4AF01-310E-4C9A-8289-819658D3D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8485" y="2856901"/>
            <a:ext cx="83042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2</a:t>
            </a:r>
          </a:p>
        </p:txBody>
      </p:sp>
      <p:sp>
        <p:nvSpPr>
          <p:cNvPr id="262" name="132 CuadroTexto">
            <a:extLst>
              <a:ext uri="{FF2B5EF4-FFF2-40B4-BE49-F238E27FC236}">
                <a16:creationId xmlns="" xmlns:a16="http://schemas.microsoft.com/office/drawing/2014/main" id="{CDB03B44-B367-43EB-A300-5D2C201F2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8485" y="3131443"/>
            <a:ext cx="83042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63" name="133 CuadroTexto">
            <a:extLst>
              <a:ext uri="{FF2B5EF4-FFF2-40B4-BE49-F238E27FC236}">
                <a16:creationId xmlns="" xmlns:a16="http://schemas.microsoft.com/office/drawing/2014/main" id="{88B1248E-B5F9-4DC2-A119-0E28CCFE9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8485" y="3343914"/>
            <a:ext cx="83042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64" name="137 CuadroTexto">
            <a:extLst>
              <a:ext uri="{FF2B5EF4-FFF2-40B4-BE49-F238E27FC236}">
                <a16:creationId xmlns="" xmlns:a16="http://schemas.microsoft.com/office/drawing/2014/main" id="{DA117BB7-F26C-41FA-9443-1883EBF82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8483" y="3604133"/>
            <a:ext cx="91078" cy="118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65" name="138 CuadroTexto">
            <a:extLst>
              <a:ext uri="{FF2B5EF4-FFF2-40B4-BE49-F238E27FC236}">
                <a16:creationId xmlns="" xmlns:a16="http://schemas.microsoft.com/office/drawing/2014/main" id="{6BD6D184-9F6D-4B91-B764-F19508552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8483" y="3875094"/>
            <a:ext cx="91078" cy="11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</a:p>
        </p:txBody>
      </p:sp>
      <p:sp>
        <p:nvSpPr>
          <p:cNvPr id="266" name="139 CuadroTexto">
            <a:extLst>
              <a:ext uri="{FF2B5EF4-FFF2-40B4-BE49-F238E27FC236}">
                <a16:creationId xmlns="" xmlns:a16="http://schemas.microsoft.com/office/drawing/2014/main" id="{92CF9BA2-5208-4261-B3B0-43E3E73C2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8483" y="4091147"/>
            <a:ext cx="91078" cy="11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67" name="140 CuadroTexto">
            <a:extLst>
              <a:ext uri="{FF2B5EF4-FFF2-40B4-BE49-F238E27FC236}">
                <a16:creationId xmlns="" xmlns:a16="http://schemas.microsoft.com/office/drawing/2014/main" id="{138F5228-D80D-46CF-839C-7AEA2E788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8483" y="4362109"/>
            <a:ext cx="91078" cy="11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</a:p>
        </p:txBody>
      </p:sp>
      <p:sp>
        <p:nvSpPr>
          <p:cNvPr id="268" name="141 CuadroTexto">
            <a:extLst>
              <a:ext uri="{FF2B5EF4-FFF2-40B4-BE49-F238E27FC236}">
                <a16:creationId xmlns="" xmlns:a16="http://schemas.microsoft.com/office/drawing/2014/main" id="{8FC349F5-AF5B-4493-8F56-1FF68B6B8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107" y="4599648"/>
            <a:ext cx="91078" cy="11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70" name="156 Rectángulo">
            <a:extLst>
              <a:ext uri="{FF2B5EF4-FFF2-40B4-BE49-F238E27FC236}">
                <a16:creationId xmlns="" xmlns:a16="http://schemas.microsoft.com/office/drawing/2014/main" id="{75570AED-63CA-418F-A4C7-1F54906E1A50}"/>
              </a:ext>
            </a:extLst>
          </p:cNvPr>
          <p:cNvSpPr/>
          <p:nvPr/>
        </p:nvSpPr>
        <p:spPr>
          <a:xfrm>
            <a:off x="8497019" y="1818164"/>
            <a:ext cx="213632" cy="3489022"/>
          </a:xfrm>
          <a:prstGeom prst="rect">
            <a:avLst/>
          </a:prstGeom>
          <a:noFill/>
          <a:ln w="3175">
            <a:solidFill>
              <a:schemeClr val="bg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s-PE" altLang="es-ES" sz="1100">
              <a:solidFill>
                <a:prstClr val="white"/>
              </a:solidFill>
              <a:latin typeface="BNPP Sans" pitchFamily="50" charset="0"/>
            </a:endParaRPr>
          </a:p>
        </p:txBody>
      </p:sp>
      <p:sp>
        <p:nvSpPr>
          <p:cNvPr id="272" name="158 Rectángulo">
            <a:extLst>
              <a:ext uri="{FF2B5EF4-FFF2-40B4-BE49-F238E27FC236}">
                <a16:creationId xmlns="" xmlns:a16="http://schemas.microsoft.com/office/drawing/2014/main" id="{5C8E3D71-ABC7-4BDE-93C5-ABA980C9FC71}"/>
              </a:ext>
            </a:extLst>
          </p:cNvPr>
          <p:cNvSpPr/>
          <p:nvPr/>
        </p:nvSpPr>
        <p:spPr>
          <a:xfrm>
            <a:off x="8442790" y="1832633"/>
            <a:ext cx="198245" cy="29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rgbClr val="000000"/>
              </a:solidFill>
            </a:endParaRPr>
          </a:p>
        </p:txBody>
      </p:sp>
      <p:pic>
        <p:nvPicPr>
          <p:cNvPr id="273" name="Picture 4" descr="Resultado de imagen para online icon png">
            <a:extLst>
              <a:ext uri="{FF2B5EF4-FFF2-40B4-BE49-F238E27FC236}">
                <a16:creationId xmlns="" xmlns:a16="http://schemas.microsoft.com/office/drawing/2014/main" id="{0B32FB99-3856-4578-8FB8-003EA2EEF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r="22816"/>
          <a:stretch>
            <a:fillRect/>
          </a:stretch>
        </p:blipFill>
        <p:spPr bwMode="auto">
          <a:xfrm>
            <a:off x="7924277" y="1532337"/>
            <a:ext cx="266538" cy="24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4" name="Picture 4" descr="Resultado de imagen para online icon png">
            <a:extLst>
              <a:ext uri="{FF2B5EF4-FFF2-40B4-BE49-F238E27FC236}">
                <a16:creationId xmlns="" xmlns:a16="http://schemas.microsoft.com/office/drawing/2014/main" id="{7C2E0EA5-EA1A-44D6-9FAE-8CC97804D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r="22816"/>
          <a:stretch>
            <a:fillRect/>
          </a:stretch>
        </p:blipFill>
        <p:spPr bwMode="auto">
          <a:xfrm>
            <a:off x="9966144" y="1506920"/>
            <a:ext cx="266538" cy="24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" name="Picture 5" descr="Imagen relacionada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99" y="2556205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5" name="Picture 5" descr="Imagen relacionada">
            <a:extLst>
              <a:ext uri="{FF2B5EF4-FFF2-40B4-BE49-F238E27FC236}">
                <a16:creationId xmlns="" xmlns:a16="http://schemas.microsoft.com/office/drawing/2014/main" id="{D00F12AF-0B5C-44F3-82E5-9EEA2B9F0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99" y="3780309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" name="Picture 5" descr="Imagen relacionada">
            <a:extLst>
              <a:ext uri="{FF2B5EF4-FFF2-40B4-BE49-F238E27FC236}">
                <a16:creationId xmlns="" xmlns:a16="http://schemas.microsoft.com/office/drawing/2014/main" id="{5B64019C-F5FC-4DBA-9DF8-C0FE15020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115" y="3780309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7" name="Picture 5" descr="Imagen relacionada">
            <a:extLst>
              <a:ext uri="{FF2B5EF4-FFF2-40B4-BE49-F238E27FC236}">
                <a16:creationId xmlns="" xmlns:a16="http://schemas.microsoft.com/office/drawing/2014/main" id="{DBBACC4D-5E61-4AB9-BD03-45EB63873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99" y="4248397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" name="Picture 5" descr="Imagen relacionada">
            <a:extLst>
              <a:ext uri="{FF2B5EF4-FFF2-40B4-BE49-F238E27FC236}">
                <a16:creationId xmlns="" xmlns:a16="http://schemas.microsoft.com/office/drawing/2014/main" id="{39794B5D-0FA6-4F92-AEBD-005A43F3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110" y="4539687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9" name="Picture 5" descr="Imagen relacionada">
            <a:extLst>
              <a:ext uri="{FF2B5EF4-FFF2-40B4-BE49-F238E27FC236}">
                <a16:creationId xmlns="" xmlns:a16="http://schemas.microsoft.com/office/drawing/2014/main" id="{FF5AC352-4CB2-40B4-9F25-2E0DCFDC7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9" y="4543358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0" name="Picture 5" descr="Imagen relacionada">
            <a:extLst>
              <a:ext uri="{FF2B5EF4-FFF2-40B4-BE49-F238E27FC236}">
                <a16:creationId xmlns="" xmlns:a16="http://schemas.microsoft.com/office/drawing/2014/main" id="{A2134E02-5182-4155-860F-0C266D7FB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682" y="4515864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5" descr="Imagen relacionada">
            <a:extLst>
              <a:ext uri="{FF2B5EF4-FFF2-40B4-BE49-F238E27FC236}">
                <a16:creationId xmlns="" xmlns:a16="http://schemas.microsoft.com/office/drawing/2014/main" id="{68213CC0-6867-4688-858B-3B9BD7403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115" y="4284397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2" name="Picture 5" descr="Imagen relacionada">
            <a:extLst>
              <a:ext uri="{FF2B5EF4-FFF2-40B4-BE49-F238E27FC236}">
                <a16:creationId xmlns="" xmlns:a16="http://schemas.microsoft.com/office/drawing/2014/main" id="{87DB543F-CEC5-42A4-83D1-680F7892F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115" y="2556205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3" name="Picture 5" descr="Imagen relacionada">
            <a:extLst>
              <a:ext uri="{FF2B5EF4-FFF2-40B4-BE49-F238E27FC236}">
                <a16:creationId xmlns="" xmlns:a16="http://schemas.microsoft.com/office/drawing/2014/main" id="{5A41F399-0727-4575-B3D9-E06E505C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211" y="2556205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5" descr="Imagen relacionada">
            <a:extLst>
              <a:ext uri="{FF2B5EF4-FFF2-40B4-BE49-F238E27FC236}">
                <a16:creationId xmlns="" xmlns:a16="http://schemas.microsoft.com/office/drawing/2014/main" id="{2E9B5250-988F-4515-85EE-7E1B0403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836" y="5581537"/>
            <a:ext cx="332311" cy="29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403" descr="Resultado de imagen para logo cardif png">
            <a:extLst>
              <a:ext uri="{FF2B5EF4-FFF2-40B4-BE49-F238E27FC236}">
                <a16:creationId xmlns="" xmlns:a16="http://schemas.microsoft.com/office/drawing/2014/main" id="{99526B18-D77D-4E3A-99E6-6CF25DBCC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6614709" y="5602319"/>
            <a:ext cx="248171" cy="21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 descr="Resultado de imagen para financiera oh png">
            <a:extLst>
              <a:ext uri="{FF2B5EF4-FFF2-40B4-BE49-F238E27FC236}">
                <a16:creationId xmlns="" xmlns:a16="http://schemas.microsoft.com/office/drawing/2014/main" id="{ACA93FE6-D90F-4472-98D1-A0D5C5962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577" y="1154094"/>
            <a:ext cx="1192944" cy="26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C5BFB034-0AC3-4E4D-B1B5-BDC16F2C4C3F}"/>
              </a:ext>
            </a:extLst>
          </p:cNvPr>
          <p:cNvSpPr txBox="1"/>
          <p:nvPr/>
        </p:nvSpPr>
        <p:spPr>
          <a:xfrm>
            <a:off x="2880798" y="5594001"/>
            <a:ext cx="1586325" cy="2826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400" dirty="0" err="1">
                <a:solidFill>
                  <a:srgbClr val="000000"/>
                </a:solidFill>
                <a:latin typeface="BNPP Sans"/>
              </a:rPr>
              <a:t>Linea</a:t>
            </a:r>
            <a:r>
              <a:rPr lang="es-PE" sz="1400" dirty="0">
                <a:solidFill>
                  <a:srgbClr val="000000"/>
                </a:solidFill>
                <a:latin typeface="BNPP Sans"/>
              </a:rPr>
              <a:t> desarrollada</a:t>
            </a:r>
          </a:p>
        </p:txBody>
      </p:sp>
      <p:sp>
        <p:nvSpPr>
          <p:cNvPr id="286" name="CuadroTexto 285">
            <a:extLst>
              <a:ext uri="{FF2B5EF4-FFF2-40B4-BE49-F238E27FC236}">
                <a16:creationId xmlns="" xmlns:a16="http://schemas.microsoft.com/office/drawing/2014/main" id="{AE938E4F-3BDC-426F-B8D4-E9C5B289F5D2}"/>
              </a:ext>
            </a:extLst>
          </p:cNvPr>
          <p:cNvSpPr txBox="1"/>
          <p:nvPr/>
        </p:nvSpPr>
        <p:spPr>
          <a:xfrm>
            <a:off x="5098467" y="5610155"/>
            <a:ext cx="1463922" cy="2594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>
              <a:defRPr sz="1400">
                <a:latin typeface="BNPP Sans"/>
              </a:defRPr>
            </a:lvl1pPr>
          </a:lstStyle>
          <a:p>
            <a:r>
              <a:rPr lang="es-PE" dirty="0">
                <a:solidFill>
                  <a:srgbClr val="000000"/>
                </a:solidFill>
              </a:rPr>
              <a:t>Oportunidad</a:t>
            </a:r>
          </a:p>
        </p:txBody>
      </p:sp>
      <p:sp>
        <p:nvSpPr>
          <p:cNvPr id="287" name="CuadroTexto 286">
            <a:extLst>
              <a:ext uri="{FF2B5EF4-FFF2-40B4-BE49-F238E27FC236}">
                <a16:creationId xmlns="" xmlns:a16="http://schemas.microsoft.com/office/drawing/2014/main" id="{0636E8E0-B0C8-40E3-886F-8F8D8CDBF448}"/>
              </a:ext>
            </a:extLst>
          </p:cNvPr>
          <p:cNvSpPr txBox="1"/>
          <p:nvPr/>
        </p:nvSpPr>
        <p:spPr>
          <a:xfrm>
            <a:off x="6984851" y="5628247"/>
            <a:ext cx="1463922" cy="2594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>
              <a:defRPr sz="1400">
                <a:latin typeface="BNPP Sans"/>
              </a:defRPr>
            </a:lvl1pPr>
          </a:lstStyle>
          <a:p>
            <a:r>
              <a:rPr lang="es-PE" dirty="0">
                <a:solidFill>
                  <a:srgbClr val="000000"/>
                </a:solidFill>
              </a:rPr>
              <a:t>Negocio </a:t>
            </a:r>
            <a:r>
              <a:rPr lang="es-PE" dirty="0" err="1">
                <a:solidFill>
                  <a:srgbClr val="000000"/>
                </a:solidFill>
              </a:rPr>
              <a:t>Cardif</a:t>
            </a:r>
            <a:endParaRPr lang="es-PE" dirty="0">
              <a:solidFill>
                <a:srgbClr val="000000"/>
              </a:solidFill>
            </a:endParaRPr>
          </a:p>
        </p:txBody>
      </p:sp>
      <p:pic>
        <p:nvPicPr>
          <p:cNvPr id="234" name="Picture 5" descr="Imagen relacionada">
            <a:extLst>
              <a:ext uri="{FF2B5EF4-FFF2-40B4-BE49-F238E27FC236}">
                <a16:creationId xmlns="" xmlns:a16="http://schemas.microsoft.com/office/drawing/2014/main" id="{23618E33-E22E-45D8-8014-8A282668D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935" y="2563745"/>
            <a:ext cx="288000" cy="25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" name="Picture 5" descr="Imagen relacionada">
            <a:extLst>
              <a:ext uri="{FF2B5EF4-FFF2-40B4-BE49-F238E27FC236}">
                <a16:creationId xmlns="" xmlns:a16="http://schemas.microsoft.com/office/drawing/2014/main" id="{D88BEAB2-E683-4D03-940E-CE70B4C71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954" y="3798351"/>
            <a:ext cx="283721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0" name="Picture 5" descr="Imagen relacionada">
            <a:extLst>
              <a:ext uri="{FF2B5EF4-FFF2-40B4-BE49-F238E27FC236}">
                <a16:creationId xmlns="" xmlns:a16="http://schemas.microsoft.com/office/drawing/2014/main" id="{ED7071F2-D3B6-4F34-97CC-146CC8D19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895" y="3798351"/>
            <a:ext cx="283721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3" name="Picture 5" descr="Imagen relacionada">
            <a:extLst>
              <a:ext uri="{FF2B5EF4-FFF2-40B4-BE49-F238E27FC236}">
                <a16:creationId xmlns="" xmlns:a16="http://schemas.microsoft.com/office/drawing/2014/main" id="{ECA89039-4AAC-48EA-BF82-98D4373BB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897" y="3771526"/>
            <a:ext cx="283721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4" name="Picture 5" descr="Imagen relacionada">
            <a:extLst>
              <a:ext uri="{FF2B5EF4-FFF2-40B4-BE49-F238E27FC236}">
                <a16:creationId xmlns="" xmlns:a16="http://schemas.microsoft.com/office/drawing/2014/main" id="{BC7061C8-D01D-47C0-9650-EDCD63139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888" y="3771526"/>
            <a:ext cx="283721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98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2 Título"/>
          <p:cNvSpPr>
            <a:spLocks noGrp="1"/>
          </p:cNvSpPr>
          <p:nvPr>
            <p:ph type="title"/>
          </p:nvPr>
        </p:nvSpPr>
        <p:spPr>
          <a:xfrm>
            <a:off x="404813" y="115888"/>
            <a:ext cx="9993312" cy="744537"/>
          </a:xfrm>
        </p:spPr>
        <p:txBody>
          <a:bodyPr/>
          <a:lstStyle/>
          <a:p>
            <a:pPr eaLnBrk="1" hangingPunct="1">
              <a:defRPr/>
            </a:pPr>
            <a:r>
              <a:rPr lang="es-PE" altLang="es-PE" sz="2000" dirty="0" err="1">
                <a:solidFill>
                  <a:srgbClr val="00915A"/>
                </a:solidFill>
                <a:latin typeface="BNPP Sans" pitchFamily="50" charset="0"/>
                <a:ea typeface="+mn-ea"/>
                <a:cs typeface="Arial" pitchFamily="34" charset="0"/>
              </a:rPr>
              <a:t>Retail</a:t>
            </a:r>
            <a:r>
              <a:rPr lang="es-PE" altLang="es-PE" sz="2000" dirty="0">
                <a:solidFill>
                  <a:srgbClr val="00915A"/>
                </a:solidFill>
                <a:latin typeface="BNPP Sans" pitchFamily="50" charset="0"/>
                <a:ea typeface="+mn-ea"/>
                <a:cs typeface="Arial" pitchFamily="34" charset="0"/>
              </a:rPr>
              <a:t>: Estrategia </a:t>
            </a:r>
            <a:r>
              <a:rPr lang="es-PE" altLang="es-PE" sz="2000">
                <a:solidFill>
                  <a:srgbClr val="00915A"/>
                </a:solidFill>
                <a:latin typeface="BNPP Sans" pitchFamily="50" charset="0"/>
                <a:ea typeface="+mn-ea"/>
                <a:cs typeface="Arial" pitchFamily="34" charset="0"/>
              </a:rPr>
              <a:t>de </a:t>
            </a:r>
            <a:r>
              <a:rPr lang="es-PE" altLang="es-PE" sz="2000" smtClean="0">
                <a:solidFill>
                  <a:srgbClr val="00915A"/>
                </a:solidFill>
                <a:latin typeface="BNPP Sans" pitchFamily="50" charset="0"/>
                <a:ea typeface="+mn-ea"/>
                <a:cs typeface="Arial" pitchFamily="34" charset="0"/>
              </a:rPr>
              <a:t>Negocio</a:t>
            </a:r>
            <a:endParaRPr lang="es-PE" altLang="es-PE" sz="2000" dirty="0">
              <a:solidFill>
                <a:srgbClr val="00915A"/>
              </a:solidFill>
              <a:latin typeface="BNPP Sans" pitchFamily="50" charset="0"/>
              <a:ea typeface="+mn-ea"/>
              <a:cs typeface="Arial" pitchFamily="34" charset="0"/>
            </a:endParaRPr>
          </a:p>
        </p:txBody>
      </p:sp>
      <p:sp>
        <p:nvSpPr>
          <p:cNvPr id="7" name="Rectángulo 25"/>
          <p:cNvSpPr/>
          <p:nvPr/>
        </p:nvSpPr>
        <p:spPr>
          <a:xfrm>
            <a:off x="2366963" y="2312988"/>
            <a:ext cx="1284287" cy="261937"/>
          </a:xfrm>
          <a:prstGeom prst="rect">
            <a:avLst/>
          </a:prstGeom>
        </p:spPr>
        <p:txBody>
          <a:bodyPr wrap="none" lIns="91339" tIns="45669" rIns="91339" bIns="4566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dirty="0">
                <a:latin typeface="BNPP Sans" pitchFamily="50" charset="0"/>
                <a:cs typeface="+mn-cs"/>
              </a:rPr>
              <a:t>SOCIOS ACTUALES</a:t>
            </a:r>
          </a:p>
        </p:txBody>
      </p:sp>
      <p:sp>
        <p:nvSpPr>
          <p:cNvPr id="8" name="Rectángulo 26"/>
          <p:cNvSpPr/>
          <p:nvPr/>
        </p:nvSpPr>
        <p:spPr>
          <a:xfrm>
            <a:off x="4246563" y="2306638"/>
            <a:ext cx="1485900" cy="261937"/>
          </a:xfrm>
          <a:prstGeom prst="rect">
            <a:avLst/>
          </a:prstGeom>
        </p:spPr>
        <p:txBody>
          <a:bodyPr wrap="none" lIns="91339" tIns="45669" rIns="91339" bIns="4566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dirty="0">
                <a:latin typeface="BNPP Sans" pitchFamily="50" charset="0"/>
                <a:cs typeface="+mn-cs"/>
              </a:rPr>
              <a:t>NUEVOS PRODUCTOS</a:t>
            </a:r>
          </a:p>
        </p:txBody>
      </p:sp>
      <p:sp>
        <p:nvSpPr>
          <p:cNvPr id="9" name="Rectángulo 27"/>
          <p:cNvSpPr/>
          <p:nvPr/>
        </p:nvSpPr>
        <p:spPr>
          <a:xfrm>
            <a:off x="6651625" y="2306638"/>
            <a:ext cx="730250" cy="261937"/>
          </a:xfrm>
          <a:prstGeom prst="rect">
            <a:avLst/>
          </a:prstGeom>
        </p:spPr>
        <p:txBody>
          <a:bodyPr wrap="none" lIns="91339" tIns="45669" rIns="91339" bIns="4566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dirty="0">
                <a:latin typeface="BNPP Sans" pitchFamily="50" charset="0"/>
                <a:cs typeface="+mn-cs"/>
              </a:rPr>
              <a:t>CANALES</a:t>
            </a:r>
          </a:p>
        </p:txBody>
      </p:sp>
      <p:sp>
        <p:nvSpPr>
          <p:cNvPr id="10" name="Rectángulo redondeado 28"/>
          <p:cNvSpPr/>
          <p:nvPr/>
        </p:nvSpPr>
        <p:spPr bwMode="auto">
          <a:xfrm>
            <a:off x="2189163" y="2903538"/>
            <a:ext cx="1614487" cy="1779587"/>
          </a:xfrm>
          <a:prstGeom prst="roundRect">
            <a:avLst/>
          </a:prstGeom>
          <a:noFill/>
          <a:ln w="9525" cap="flat" cmpd="sng" algn="ctr">
            <a:solidFill>
              <a:srgbClr val="008C5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latin typeface="BNPP Sans" pitchFamily="50" charset="0"/>
            </a:endParaRPr>
          </a:p>
        </p:txBody>
      </p:sp>
      <p:sp>
        <p:nvSpPr>
          <p:cNvPr id="11" name="Rectángulo redondeado 29"/>
          <p:cNvSpPr/>
          <p:nvPr/>
        </p:nvSpPr>
        <p:spPr bwMode="auto">
          <a:xfrm>
            <a:off x="4217988" y="2903538"/>
            <a:ext cx="1601787" cy="1779587"/>
          </a:xfrm>
          <a:prstGeom prst="roundRect">
            <a:avLst/>
          </a:prstGeom>
          <a:noFill/>
          <a:ln w="9525" cap="flat" cmpd="sng" algn="ctr">
            <a:solidFill>
              <a:srgbClr val="008C5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latin typeface="BNPP Sans" pitchFamily="50" charset="0"/>
            </a:endParaRPr>
          </a:p>
        </p:txBody>
      </p:sp>
      <p:sp>
        <p:nvSpPr>
          <p:cNvPr id="12" name="Rectángulo redondeado 30"/>
          <p:cNvSpPr/>
          <p:nvPr/>
        </p:nvSpPr>
        <p:spPr bwMode="auto">
          <a:xfrm>
            <a:off x="6173788" y="2903538"/>
            <a:ext cx="1674812" cy="1779587"/>
          </a:xfrm>
          <a:prstGeom prst="roundRect">
            <a:avLst/>
          </a:prstGeom>
          <a:noFill/>
          <a:ln w="9525" cap="flat" cmpd="sng" algn="ctr">
            <a:solidFill>
              <a:srgbClr val="008C5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latin typeface="BNPP Sans" pitchFamily="50" charset="0"/>
            </a:endParaRPr>
          </a:p>
        </p:txBody>
      </p:sp>
      <p:sp>
        <p:nvSpPr>
          <p:cNvPr id="122889" name="Rectángulo 31"/>
          <p:cNvSpPr>
            <a:spLocks noChangeArrowheads="1"/>
          </p:cNvSpPr>
          <p:nvPr/>
        </p:nvSpPr>
        <p:spPr bwMode="auto">
          <a:xfrm>
            <a:off x="2190750" y="3195638"/>
            <a:ext cx="1555750" cy="127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9" tIns="45669" rIns="91339" bIns="45669">
            <a:spAutoFit/>
          </a:bodyPr>
          <a:lstStyle/>
          <a:p>
            <a:pPr algn="ctr"/>
            <a:r>
              <a:rPr lang="es-PE" altLang="es-ES" sz="1100" b="1" dirty="0">
                <a:latin typeface="BNPP Sans" pitchFamily="50" charset="0"/>
              </a:rPr>
              <a:t>Eficiencia Operativa</a:t>
            </a:r>
          </a:p>
          <a:p>
            <a:pPr algn="ctr"/>
            <a:endParaRPr lang="es-PE" altLang="es-ES" sz="1100" b="1" dirty="0">
              <a:latin typeface="BNPP Sans" pitchFamily="50" charset="0"/>
            </a:endParaRPr>
          </a:p>
          <a:p>
            <a:pPr algn="ctr">
              <a:buFont typeface="Arial" pitchFamily="34" charset="0"/>
              <a:buChar char="•"/>
            </a:pPr>
            <a:r>
              <a:rPr lang="en-CA" altLang="es-ES" sz="1100" dirty="0" err="1">
                <a:latin typeface="BNPP Sans" pitchFamily="50" charset="0"/>
              </a:rPr>
              <a:t>Buscar</a:t>
            </a:r>
            <a:r>
              <a:rPr lang="en-CA" altLang="es-ES" sz="1100" dirty="0">
                <a:latin typeface="BNPP Sans" pitchFamily="50" charset="0"/>
              </a:rPr>
              <a:t> </a:t>
            </a:r>
            <a:r>
              <a:rPr lang="en-CA" altLang="es-ES" sz="1100" dirty="0" err="1">
                <a:latin typeface="BNPP Sans" pitchFamily="50" charset="0"/>
              </a:rPr>
              <a:t>mejoras</a:t>
            </a:r>
            <a:r>
              <a:rPr lang="en-CA" altLang="es-ES" sz="1100" dirty="0">
                <a:latin typeface="BNPP Sans" pitchFamily="50" charset="0"/>
              </a:rPr>
              <a:t> </a:t>
            </a:r>
            <a:r>
              <a:rPr lang="en-CA" altLang="es-ES" sz="1100" dirty="0" err="1">
                <a:latin typeface="BNPP Sans" pitchFamily="50" charset="0"/>
              </a:rPr>
              <a:t>en</a:t>
            </a:r>
            <a:r>
              <a:rPr lang="en-CA" altLang="es-ES" sz="1100" dirty="0">
                <a:latin typeface="BNPP Sans" pitchFamily="50" charset="0"/>
              </a:rPr>
              <a:t> </a:t>
            </a:r>
          </a:p>
          <a:p>
            <a:pPr algn="ctr"/>
            <a:r>
              <a:rPr lang="en-CA" altLang="es-ES" sz="1100" dirty="0">
                <a:latin typeface="BNPP Sans" pitchFamily="50" charset="0"/>
              </a:rPr>
              <a:t>el </a:t>
            </a:r>
            <a:r>
              <a:rPr lang="en-CA" altLang="es-ES" sz="1100" dirty="0" err="1">
                <a:latin typeface="BNPP Sans" pitchFamily="50" charset="0"/>
              </a:rPr>
              <a:t>servicio</a:t>
            </a:r>
            <a:r>
              <a:rPr lang="en-CA" altLang="es-ES" sz="1100" dirty="0">
                <a:latin typeface="BNPP Sans" pitchFamily="50" charset="0"/>
              </a:rPr>
              <a:t> y </a:t>
            </a:r>
            <a:r>
              <a:rPr lang="en-CA" altLang="es-ES" sz="1100" dirty="0" err="1" smtClean="0">
                <a:latin typeface="BNPP Sans" pitchFamily="50" charset="0"/>
              </a:rPr>
              <a:t>lograr</a:t>
            </a:r>
            <a:r>
              <a:rPr lang="en-CA" altLang="es-ES" sz="1100" dirty="0" smtClean="0">
                <a:latin typeface="BNPP Sans" pitchFamily="50" charset="0"/>
              </a:rPr>
              <a:t> </a:t>
            </a:r>
            <a:r>
              <a:rPr lang="en-CA" altLang="es-ES" sz="1100" dirty="0" err="1" smtClean="0">
                <a:latin typeface="BNPP Sans" pitchFamily="50" charset="0"/>
              </a:rPr>
              <a:t>eficiencia</a:t>
            </a:r>
            <a:r>
              <a:rPr lang="en-CA" altLang="es-ES" sz="1100" dirty="0" smtClean="0">
                <a:latin typeface="BNPP Sans" pitchFamily="50" charset="0"/>
              </a:rPr>
              <a:t> </a:t>
            </a:r>
            <a:r>
              <a:rPr lang="en-CA" altLang="es-ES" sz="1100" dirty="0" err="1" smtClean="0">
                <a:latin typeface="BNPP Sans" pitchFamily="50" charset="0"/>
              </a:rPr>
              <a:t>en</a:t>
            </a:r>
            <a:r>
              <a:rPr lang="en-CA" altLang="es-ES" sz="1100" dirty="0" smtClean="0">
                <a:latin typeface="BNPP Sans" pitchFamily="50" charset="0"/>
              </a:rPr>
              <a:t> </a:t>
            </a:r>
            <a:r>
              <a:rPr lang="en-CA" altLang="es-ES" sz="1100" dirty="0" err="1" smtClean="0">
                <a:latin typeface="BNPP Sans" pitchFamily="50" charset="0"/>
              </a:rPr>
              <a:t>nuestras</a:t>
            </a:r>
            <a:r>
              <a:rPr lang="en-CA" altLang="es-ES" sz="1100" dirty="0" smtClean="0">
                <a:latin typeface="BNPP Sans" pitchFamily="50" charset="0"/>
              </a:rPr>
              <a:t> </a:t>
            </a:r>
            <a:r>
              <a:rPr lang="en-CA" altLang="es-ES" sz="1100" dirty="0" err="1" smtClean="0">
                <a:latin typeface="BNPP Sans" pitchFamily="50" charset="0"/>
              </a:rPr>
              <a:t>operaciones</a:t>
            </a:r>
            <a:endParaRPr lang="en-CA" altLang="es-ES" sz="1100" dirty="0">
              <a:latin typeface="BNPP Sans" pitchFamily="50" charset="0"/>
            </a:endParaRPr>
          </a:p>
          <a:p>
            <a:pPr algn="ctr">
              <a:buFont typeface="Arial" pitchFamily="34" charset="0"/>
              <a:buChar char="•"/>
            </a:pPr>
            <a:endParaRPr lang="en-CA" altLang="es-ES" sz="1100" dirty="0">
              <a:latin typeface="BNPP Sans" pitchFamily="50" charset="0"/>
            </a:endParaRPr>
          </a:p>
        </p:txBody>
      </p:sp>
      <p:sp>
        <p:nvSpPr>
          <p:cNvPr id="122890" name="Rectángulo 32"/>
          <p:cNvSpPr>
            <a:spLocks noChangeArrowheads="1"/>
          </p:cNvSpPr>
          <p:nvPr/>
        </p:nvSpPr>
        <p:spPr bwMode="auto">
          <a:xfrm>
            <a:off x="4217988" y="2959100"/>
            <a:ext cx="1614487" cy="938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9" tIns="45669" rIns="91339" bIns="45669">
            <a:spAutoFit/>
          </a:bodyPr>
          <a:lstStyle/>
          <a:p>
            <a:pPr algn="ctr"/>
            <a:r>
              <a:rPr lang="es-PE" altLang="es-ES" sz="1100" b="1" dirty="0">
                <a:latin typeface="BNPP Sans" pitchFamily="50" charset="0"/>
              </a:rPr>
              <a:t>Nuevas líneas asociadas</a:t>
            </a:r>
          </a:p>
          <a:p>
            <a:pPr algn="ctr"/>
            <a:endParaRPr lang="es-PE" altLang="es-ES" sz="1100" b="1" dirty="0">
              <a:latin typeface="BNPP Sans" pitchFamily="50" charset="0"/>
            </a:endParaRPr>
          </a:p>
          <a:p>
            <a:pPr>
              <a:buFont typeface="Arial" pitchFamily="34" charset="0"/>
              <a:buChar char="•"/>
            </a:pPr>
            <a:r>
              <a:rPr lang="es-PE" altLang="es-ES" sz="1100" dirty="0">
                <a:latin typeface="BNPP Sans" pitchFamily="50" charset="0"/>
              </a:rPr>
              <a:t>Compra protegida y protección de </a:t>
            </a:r>
            <a:r>
              <a:rPr lang="es-PE" altLang="es-ES" sz="1100" dirty="0" smtClean="0">
                <a:latin typeface="BNPP Sans" pitchFamily="50" charset="0"/>
              </a:rPr>
              <a:t>efectivo</a:t>
            </a:r>
            <a:endParaRPr lang="es-PE" altLang="es-ES" sz="1100" dirty="0">
              <a:latin typeface="BNPP Sans" pitchFamily="50" charset="0"/>
            </a:endParaRPr>
          </a:p>
        </p:txBody>
      </p:sp>
      <p:sp>
        <p:nvSpPr>
          <p:cNvPr id="122891" name="Rectángulo 33"/>
          <p:cNvSpPr>
            <a:spLocks noChangeArrowheads="1"/>
          </p:cNvSpPr>
          <p:nvPr/>
        </p:nvSpPr>
        <p:spPr bwMode="auto">
          <a:xfrm>
            <a:off x="6234113" y="2933700"/>
            <a:ext cx="1614487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9" tIns="45669" rIns="91339" bIns="45669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PE" altLang="es-ES" sz="1100" b="1">
                <a:latin typeface="BNPP Sans" pitchFamily="50" charset="0"/>
              </a:rPr>
              <a:t>Incremento de </a:t>
            </a:r>
          </a:p>
          <a:p>
            <a:pPr algn="ctr">
              <a:lnSpc>
                <a:spcPct val="120000"/>
              </a:lnSpc>
            </a:pPr>
            <a:r>
              <a:rPr lang="es-PE" altLang="es-ES" sz="1100" b="1">
                <a:latin typeface="BNPP Sans" pitchFamily="50" charset="0"/>
              </a:rPr>
              <a:t>Canales</a:t>
            </a:r>
            <a:endParaRPr lang="es-PE" altLang="es-ES" sz="1100">
              <a:latin typeface="BNPP Sans" pitchFamily="50" charset="0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§"/>
            </a:pPr>
            <a:r>
              <a:rPr lang="es-PE" altLang="es-ES" sz="1100">
                <a:latin typeface="BNPP Sans" pitchFamily="50" charset="0"/>
              </a:rPr>
              <a:t>Colocar seguros en el mayor número de contactos  que tiene el Cliente Retail.</a:t>
            </a:r>
          </a:p>
          <a:p>
            <a:pPr>
              <a:lnSpc>
                <a:spcPct val="120000"/>
              </a:lnSpc>
              <a:buFont typeface="Wingdings" pitchFamily="2" charset="2"/>
              <a:buChar char="§"/>
            </a:pPr>
            <a:r>
              <a:rPr lang="es-ES_tradnl" altLang="es-ES" sz="1100">
                <a:latin typeface="BNPP Sans" pitchFamily="50" charset="0"/>
              </a:rPr>
              <a:t>Mayor Participación de Venta Digital</a:t>
            </a:r>
            <a:endParaRPr lang="es-PE" altLang="es-ES" sz="1100">
              <a:latin typeface="BNPP Sans" pitchFamily="50" charset="0"/>
            </a:endParaRPr>
          </a:p>
        </p:txBody>
      </p:sp>
      <p:sp>
        <p:nvSpPr>
          <p:cNvPr id="16" name="Combinar 34"/>
          <p:cNvSpPr/>
          <p:nvPr/>
        </p:nvSpPr>
        <p:spPr bwMode="auto">
          <a:xfrm flipV="1">
            <a:off x="2317750" y="1390650"/>
            <a:ext cx="1312863" cy="149225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50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noProof="1"/>
          </a:p>
        </p:txBody>
      </p:sp>
      <p:sp>
        <p:nvSpPr>
          <p:cNvPr id="17" name="Combinar 35"/>
          <p:cNvSpPr/>
          <p:nvPr/>
        </p:nvSpPr>
        <p:spPr bwMode="auto">
          <a:xfrm flipV="1">
            <a:off x="4343400" y="1390650"/>
            <a:ext cx="1314450" cy="149225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50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noProof="1"/>
          </a:p>
        </p:txBody>
      </p:sp>
      <p:sp>
        <p:nvSpPr>
          <p:cNvPr id="18" name="Combinar 36"/>
          <p:cNvSpPr/>
          <p:nvPr/>
        </p:nvSpPr>
        <p:spPr bwMode="auto">
          <a:xfrm flipV="1">
            <a:off x="6305550" y="1390650"/>
            <a:ext cx="1312863" cy="149225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50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noProof="1"/>
          </a:p>
        </p:txBody>
      </p:sp>
      <p:pic>
        <p:nvPicPr>
          <p:cNvPr id="1228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863" y="1724025"/>
            <a:ext cx="5365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1703388"/>
            <a:ext cx="53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97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025" y="1703388"/>
            <a:ext cx="5397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ángulo redondeado 16"/>
          <p:cNvSpPr/>
          <p:nvPr/>
        </p:nvSpPr>
        <p:spPr bwMode="auto">
          <a:xfrm>
            <a:off x="2189163" y="1570038"/>
            <a:ext cx="1614487" cy="1163637"/>
          </a:xfrm>
          <a:prstGeom prst="roundRect">
            <a:avLst/>
          </a:prstGeom>
          <a:noFill/>
          <a:ln w="9525" cap="flat" cmpd="sng" algn="ctr">
            <a:solidFill>
              <a:srgbClr val="E44A4A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latin typeface="BNPP Sans" pitchFamily="50" charset="0"/>
            </a:endParaRPr>
          </a:p>
        </p:txBody>
      </p:sp>
      <p:sp>
        <p:nvSpPr>
          <p:cNvPr id="26" name="Rectángulo redondeado 33"/>
          <p:cNvSpPr/>
          <p:nvPr/>
        </p:nvSpPr>
        <p:spPr bwMode="auto">
          <a:xfrm>
            <a:off x="4205288" y="1570038"/>
            <a:ext cx="1614487" cy="1163637"/>
          </a:xfrm>
          <a:prstGeom prst="roundRect">
            <a:avLst/>
          </a:prstGeom>
          <a:noFill/>
          <a:ln w="9525" cap="flat" cmpd="sng" algn="ctr">
            <a:solidFill>
              <a:srgbClr val="08BDA0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latin typeface="BNPP Sans" pitchFamily="50" charset="0"/>
            </a:endParaRPr>
          </a:p>
        </p:txBody>
      </p:sp>
      <p:sp>
        <p:nvSpPr>
          <p:cNvPr id="27" name="Rectángulo redondeado 38"/>
          <p:cNvSpPr/>
          <p:nvPr/>
        </p:nvSpPr>
        <p:spPr bwMode="auto">
          <a:xfrm>
            <a:off x="6173788" y="1570038"/>
            <a:ext cx="1614487" cy="1163637"/>
          </a:xfrm>
          <a:prstGeom prst="roundRect">
            <a:avLst/>
          </a:prstGeom>
          <a:noFill/>
          <a:ln w="9525" cap="flat" cmpd="sng" algn="ctr">
            <a:solidFill>
              <a:srgbClr val="0F629C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latin typeface="BNPP Sans" pitchFamily="50" charset="0"/>
            </a:endParaRPr>
          </a:p>
        </p:txBody>
      </p:sp>
      <p:sp>
        <p:nvSpPr>
          <p:cNvPr id="28" name="Rectángulo redondeado 46"/>
          <p:cNvSpPr/>
          <p:nvPr/>
        </p:nvSpPr>
        <p:spPr bwMode="auto">
          <a:xfrm>
            <a:off x="2219325" y="4829175"/>
            <a:ext cx="5595938" cy="341313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ctr">
              <a:defRPr/>
            </a:pPr>
            <a:r>
              <a:rPr lang="es-ES" sz="1100" kern="0" noProof="1">
                <a:latin typeface="BNPP Sans" pitchFamily="50" charset="0"/>
                <a:cs typeface="+mn-cs"/>
              </a:rPr>
              <a:t>USO DE CUSTOMER JOURNEY, METODOLOGÍAS DE UX, ANALÍTICA </a:t>
            </a:r>
          </a:p>
        </p:txBody>
      </p:sp>
      <p:sp>
        <p:nvSpPr>
          <p:cNvPr id="30" name="Rectángulo redondeado 53"/>
          <p:cNvSpPr/>
          <p:nvPr/>
        </p:nvSpPr>
        <p:spPr bwMode="auto">
          <a:xfrm>
            <a:off x="2219325" y="5226050"/>
            <a:ext cx="5595938" cy="342900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latin typeface="BNPP Sans" pitchFamily="50" charset="0"/>
            </a:endParaRPr>
          </a:p>
        </p:txBody>
      </p:sp>
      <p:sp>
        <p:nvSpPr>
          <p:cNvPr id="31" name="Rectángulo 54"/>
          <p:cNvSpPr/>
          <p:nvPr/>
        </p:nvSpPr>
        <p:spPr>
          <a:xfrm>
            <a:off x="2192338" y="5275263"/>
            <a:ext cx="5649912" cy="261937"/>
          </a:xfrm>
          <a:prstGeom prst="rect">
            <a:avLst/>
          </a:prstGeom>
        </p:spPr>
        <p:txBody>
          <a:bodyPr wrap="none" lIns="91339" tIns="45669" rIns="91339" bIns="4566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1100" dirty="0">
                <a:latin typeface="BNPP Sans" pitchFamily="50" charset="0"/>
                <a:cs typeface="+mn-cs"/>
              </a:rPr>
              <a:t>PRODUCTOS SIMPLES, CONSIDERANDO COMO FACTOR CLAVE EL TIEMPO DE COLOCACIÓN </a:t>
            </a:r>
          </a:p>
        </p:txBody>
      </p:sp>
      <p:sp>
        <p:nvSpPr>
          <p:cNvPr id="32" name="Rectángulo redondeado 55"/>
          <p:cNvSpPr/>
          <p:nvPr/>
        </p:nvSpPr>
        <p:spPr bwMode="auto">
          <a:xfrm>
            <a:off x="2219325" y="5599113"/>
            <a:ext cx="5595938" cy="341312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latin typeface="BNPP Sans" pitchFamily="50" charset="0"/>
            </a:endParaRPr>
          </a:p>
        </p:txBody>
      </p:sp>
      <p:sp>
        <p:nvSpPr>
          <p:cNvPr id="33" name="Rectángulo 56"/>
          <p:cNvSpPr/>
          <p:nvPr/>
        </p:nvSpPr>
        <p:spPr>
          <a:xfrm>
            <a:off x="3211513" y="5646738"/>
            <a:ext cx="3611562" cy="261937"/>
          </a:xfrm>
          <a:prstGeom prst="rect">
            <a:avLst/>
          </a:prstGeom>
        </p:spPr>
        <p:txBody>
          <a:bodyPr wrap="none" lIns="91339" tIns="45669" rIns="91339" bIns="4566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dirty="0">
                <a:latin typeface="BNPP Sans" pitchFamily="50" charset="0"/>
                <a:cs typeface="+mn-cs"/>
              </a:rPr>
              <a:t>FUERTE BASE DE SOPORTE OPERACIONAL Y DE SERVICIO</a:t>
            </a:r>
          </a:p>
        </p:txBody>
      </p:sp>
      <p:sp>
        <p:nvSpPr>
          <p:cNvPr id="34" name="Rectángulo redondeado 58"/>
          <p:cNvSpPr/>
          <p:nvPr/>
        </p:nvSpPr>
        <p:spPr bwMode="auto">
          <a:xfrm>
            <a:off x="647700" y="4829175"/>
            <a:ext cx="1423988" cy="1111250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latin typeface="BNPP Sans" pitchFamily="50" charset="0"/>
            </a:endParaRPr>
          </a:p>
        </p:txBody>
      </p:sp>
      <p:sp>
        <p:nvSpPr>
          <p:cNvPr id="35" name="Rectángulo 59"/>
          <p:cNvSpPr/>
          <p:nvPr/>
        </p:nvSpPr>
        <p:spPr>
          <a:xfrm>
            <a:off x="763588" y="5154613"/>
            <a:ext cx="1195387" cy="430212"/>
          </a:xfrm>
          <a:prstGeom prst="rect">
            <a:avLst/>
          </a:prstGeom>
        </p:spPr>
        <p:txBody>
          <a:bodyPr wrap="none" lIns="91339" tIns="45669" rIns="91339" bIns="4566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dirty="0">
                <a:latin typeface="BNPP Sans" pitchFamily="50" charset="0"/>
                <a:cs typeface="+mn-cs"/>
              </a:rPr>
              <a:t>ACCIONES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dirty="0">
                <a:latin typeface="BNPP Sans" pitchFamily="50" charset="0"/>
                <a:cs typeface="+mn-cs"/>
              </a:rPr>
              <a:t>TRANSVERSALES</a:t>
            </a:r>
          </a:p>
        </p:txBody>
      </p:sp>
      <p:sp>
        <p:nvSpPr>
          <p:cNvPr id="36" name="Rectángulo redondeado 60"/>
          <p:cNvSpPr/>
          <p:nvPr/>
        </p:nvSpPr>
        <p:spPr bwMode="auto">
          <a:xfrm>
            <a:off x="7993063" y="4829175"/>
            <a:ext cx="1422400" cy="1111250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latin typeface="BNPP Sans" pitchFamily="50" charset="0"/>
            </a:endParaRPr>
          </a:p>
        </p:txBody>
      </p:sp>
      <p:sp>
        <p:nvSpPr>
          <p:cNvPr id="37" name="Rectángulo 27"/>
          <p:cNvSpPr/>
          <p:nvPr/>
        </p:nvSpPr>
        <p:spPr>
          <a:xfrm>
            <a:off x="4365625" y="1003300"/>
            <a:ext cx="1531938" cy="261938"/>
          </a:xfrm>
          <a:prstGeom prst="rect">
            <a:avLst/>
          </a:prstGeom>
        </p:spPr>
        <p:txBody>
          <a:bodyPr wrap="none" lIns="91339" tIns="45669" rIns="91339" bIns="4566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dirty="0">
                <a:latin typeface="BNPP Sans" pitchFamily="50" charset="0"/>
                <a:cs typeface="+mn-cs"/>
              </a:rPr>
              <a:t>LIDERAZGO EN RETAIL</a:t>
            </a:r>
          </a:p>
        </p:txBody>
      </p:sp>
      <p:sp>
        <p:nvSpPr>
          <p:cNvPr id="41" name="Rectángulo redondeado 38"/>
          <p:cNvSpPr/>
          <p:nvPr/>
        </p:nvSpPr>
        <p:spPr bwMode="auto">
          <a:xfrm>
            <a:off x="2189163" y="1003300"/>
            <a:ext cx="5522912" cy="25400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latin typeface="BNPP Sans" pitchFamily="50" charset="0"/>
            </a:endParaRPr>
          </a:p>
        </p:txBody>
      </p:sp>
      <p:sp>
        <p:nvSpPr>
          <p:cNvPr id="44" name="Rectángulo 59"/>
          <p:cNvSpPr/>
          <p:nvPr/>
        </p:nvSpPr>
        <p:spPr>
          <a:xfrm>
            <a:off x="8121650" y="5154613"/>
            <a:ext cx="1195388" cy="430212"/>
          </a:xfrm>
          <a:prstGeom prst="rect">
            <a:avLst/>
          </a:prstGeom>
        </p:spPr>
        <p:txBody>
          <a:bodyPr wrap="none" lIns="91339" tIns="45669" rIns="91339" bIns="4566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dirty="0">
                <a:latin typeface="BNPP Sans" pitchFamily="50" charset="0"/>
                <a:cs typeface="+mn-cs"/>
              </a:rPr>
              <a:t>ACCIONES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dirty="0">
                <a:latin typeface="BNPP Sans" pitchFamily="50" charset="0"/>
                <a:cs typeface="+mn-cs"/>
              </a:rPr>
              <a:t>TRANSVERSALES</a:t>
            </a:r>
          </a:p>
        </p:txBody>
      </p:sp>
    </p:spTree>
    <p:extLst>
      <p:ext uri="{BB962C8B-B14F-4D97-AF65-F5344CB8AC3E}">
        <p14:creationId xmlns:p14="http://schemas.microsoft.com/office/powerpoint/2010/main" val="98793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re 6"/>
          <p:cNvSpPr>
            <a:spLocks noGrp="1"/>
          </p:cNvSpPr>
          <p:nvPr>
            <p:ph type="ctrTitle"/>
          </p:nvPr>
        </p:nvSpPr>
        <p:spPr>
          <a:xfrm>
            <a:off x="863600" y="539949"/>
            <a:ext cx="9145588" cy="576263"/>
          </a:xfrm>
        </p:spPr>
        <p:txBody>
          <a:bodyPr/>
          <a:lstStyle/>
          <a:p>
            <a:pPr algn="ctr"/>
            <a:r>
              <a:rPr lang="fr-FR" altLang="es-ES" sz="2800" cap="none" dirty="0" smtClean="0">
                <a:solidFill>
                  <a:schemeClr val="tx1"/>
                </a:solidFill>
              </a:rPr>
              <a:t>AGENDA</a:t>
            </a:r>
            <a:r>
              <a:rPr lang="fr-FR" altLang="es-ES" cap="none" dirty="0" smtClean="0">
                <a:solidFill>
                  <a:schemeClr val="tx1"/>
                </a:solidFill>
              </a:rPr>
              <a:t/>
            </a:r>
            <a:br>
              <a:rPr lang="fr-FR" altLang="es-ES" cap="none" dirty="0" smtClean="0">
                <a:solidFill>
                  <a:schemeClr val="tx1"/>
                </a:solidFill>
              </a:rPr>
            </a:br>
            <a:endParaRPr lang="fr-FR" altLang="es-ES" cap="none" dirty="0" smtClean="0">
              <a:solidFill>
                <a:schemeClr val="tx1"/>
              </a:solidFill>
            </a:endParaRPr>
          </a:p>
        </p:txBody>
      </p:sp>
      <p:sp>
        <p:nvSpPr>
          <p:cNvPr id="104451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75EB979-0924-4CB8-96A9-75EA62B6ED2A}" type="slidenum">
              <a:rPr lang="en-GB" altLang="es-ES" smtClean="0"/>
              <a:pPr/>
              <a:t>2</a:t>
            </a:fld>
            <a:endParaRPr lang="en-GB" altLang="es-ES" smtClean="0"/>
          </a:p>
        </p:txBody>
      </p:sp>
      <p:sp>
        <p:nvSpPr>
          <p:cNvPr id="104452" name="3 CuadroTexto"/>
          <p:cNvSpPr txBox="1">
            <a:spLocks noChangeArrowheads="1"/>
          </p:cNvSpPr>
          <p:nvPr/>
        </p:nvSpPr>
        <p:spPr bwMode="auto">
          <a:xfrm>
            <a:off x="1655763" y="971749"/>
            <a:ext cx="40322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marL="285750" indent="-285750"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s-ES_tradnl" altLang="es-PE" dirty="0">
              <a:solidFill>
                <a:srgbClr val="000000"/>
              </a:solidFill>
              <a:latin typeface="BNPP Sans Light" pitchFamily="50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s-ES_tradnl" altLang="es-PE" dirty="0">
              <a:solidFill>
                <a:srgbClr val="000000"/>
              </a:solidFill>
              <a:latin typeface="BNPP Sans Light" pitchFamily="50" charset="0"/>
            </a:endParaRP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s-ES_tradnl" altLang="es-PE" b="1" i="1" dirty="0">
                <a:solidFill>
                  <a:srgbClr val="000000"/>
                </a:solidFill>
                <a:latin typeface="BNPP Sans Light" pitchFamily="50" charset="0"/>
              </a:rPr>
              <a:t>Contexto </a:t>
            </a:r>
            <a:r>
              <a:rPr lang="es-ES_tradnl" altLang="es-PE" b="1" i="1" dirty="0" smtClean="0">
                <a:solidFill>
                  <a:srgbClr val="000000"/>
                </a:solidFill>
                <a:latin typeface="BNPP Sans Light" pitchFamily="50" charset="0"/>
              </a:rPr>
              <a:t>Mercado Local</a:t>
            </a:r>
            <a:endParaRPr lang="es-ES_tradnl" altLang="es-PE" b="1" i="1" dirty="0">
              <a:solidFill>
                <a:srgbClr val="000000"/>
              </a:solidFill>
              <a:latin typeface="BNPP Sans Light" pitchFamily="50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s-ES_tradnl" altLang="es-PE" b="1" i="1" dirty="0">
              <a:solidFill>
                <a:srgbClr val="000000"/>
              </a:solidFill>
              <a:latin typeface="BNPP Sans Light" pitchFamily="50" charset="0"/>
            </a:endParaRP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s-ES_tradnl" altLang="es-PE" b="1" i="1" dirty="0" smtClean="0">
                <a:solidFill>
                  <a:srgbClr val="000000"/>
                </a:solidFill>
                <a:latin typeface="BNPP Sans Light" pitchFamily="50" charset="0"/>
              </a:rPr>
              <a:t>BNP </a:t>
            </a:r>
            <a:r>
              <a:rPr lang="es-ES_tradnl" altLang="es-PE" b="1" i="1" dirty="0" err="1" smtClean="0">
                <a:solidFill>
                  <a:srgbClr val="000000"/>
                </a:solidFill>
                <a:latin typeface="BNPP Sans Light" pitchFamily="50" charset="0"/>
              </a:rPr>
              <a:t>Paribas</a:t>
            </a:r>
            <a:r>
              <a:rPr lang="es-ES_tradnl" altLang="es-PE" b="1" i="1" dirty="0" smtClean="0">
                <a:solidFill>
                  <a:srgbClr val="000000"/>
                </a:solidFill>
                <a:latin typeface="BNPP Sans Light" pitchFamily="50" charset="0"/>
              </a:rPr>
              <a:t> </a:t>
            </a:r>
            <a:r>
              <a:rPr lang="es-ES_tradnl" altLang="es-PE" b="1" i="1" dirty="0" err="1" smtClean="0">
                <a:solidFill>
                  <a:srgbClr val="000000"/>
                </a:solidFill>
                <a:latin typeface="BNPP Sans Light" pitchFamily="50" charset="0"/>
              </a:rPr>
              <a:t>Cardif</a:t>
            </a:r>
            <a:r>
              <a:rPr lang="es-ES_tradnl" altLang="es-PE" b="1" i="1" dirty="0" smtClean="0">
                <a:solidFill>
                  <a:srgbClr val="000000"/>
                </a:solidFill>
                <a:latin typeface="BNPP Sans Light" pitchFamily="50" charset="0"/>
              </a:rPr>
              <a:t> Perú</a:t>
            </a:r>
            <a:endParaRPr lang="es-ES_tradnl" altLang="es-PE" b="1" i="1" dirty="0">
              <a:solidFill>
                <a:srgbClr val="000000"/>
              </a:solidFill>
              <a:latin typeface="BNPP Sans Light" pitchFamily="50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s-ES_tradnl" altLang="es-PE" b="1" i="1" dirty="0">
              <a:solidFill>
                <a:srgbClr val="000000"/>
              </a:solidFill>
              <a:latin typeface="BNPP Sans Light" pitchFamily="50" charset="0"/>
            </a:endParaRP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s-ES_tradnl" altLang="es-PE" b="1" i="1" dirty="0" smtClean="0">
                <a:solidFill>
                  <a:srgbClr val="000000"/>
                </a:solidFill>
                <a:latin typeface="BNPP Sans Light" pitchFamily="50" charset="0"/>
              </a:rPr>
              <a:t>Desafíos 2018 - 2019</a:t>
            </a:r>
            <a:endParaRPr lang="es-ES_tradnl" altLang="es-PE" b="1" i="1" dirty="0">
              <a:solidFill>
                <a:srgbClr val="000000"/>
              </a:solidFill>
              <a:latin typeface="BNPP Sans Light" pitchFamily="50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s-ES_tradnl" altLang="es-PE" b="1" i="1" dirty="0">
              <a:solidFill>
                <a:srgbClr val="000000"/>
              </a:solidFill>
              <a:latin typeface="BNPP Sans Light" pitchFamily="50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</a:pPr>
            <a:r>
              <a:rPr lang="es-ES_tradnl" altLang="es-PE" b="1" i="1" dirty="0" smtClean="0">
                <a:solidFill>
                  <a:srgbClr val="000000"/>
                </a:solidFill>
                <a:latin typeface="BNPP Sans Light" pitchFamily="50" charset="0"/>
              </a:rPr>
              <a:t>Estrategias Comerciales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</a:pPr>
            <a:endParaRPr lang="es-ES_tradnl" altLang="es-PE" b="1" i="1" dirty="0">
              <a:solidFill>
                <a:srgbClr val="000000"/>
              </a:solidFill>
              <a:latin typeface="BNPP Sans Light" pitchFamily="50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</a:pPr>
            <a:r>
              <a:rPr lang="es-ES_tradnl" altLang="es-PE" b="1" i="1" dirty="0" smtClean="0">
                <a:solidFill>
                  <a:srgbClr val="000000"/>
                </a:solidFill>
                <a:latin typeface="BNPP Sans Light" pitchFamily="50" charset="0"/>
              </a:rPr>
              <a:t>Proyectos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</a:pPr>
            <a:endParaRPr lang="es-ES_tradnl" altLang="es-PE" b="1" i="1" dirty="0">
              <a:solidFill>
                <a:srgbClr val="000000"/>
              </a:solidFill>
              <a:latin typeface="BNPP Sans Light" pitchFamily="50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</a:pPr>
            <a:endParaRPr lang="es-ES_tradnl" altLang="es-PE" b="1" i="1" dirty="0">
              <a:solidFill>
                <a:srgbClr val="000000"/>
              </a:solidFill>
              <a:latin typeface="BNPP Sans Light" pitchFamily="50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s-PE" altLang="es-PE" dirty="0">
              <a:solidFill>
                <a:srgbClr val="000000"/>
              </a:solidFill>
              <a:latin typeface="BNPP Sans Light" pitchFamily="50" charset="0"/>
            </a:endParaRPr>
          </a:p>
        </p:txBody>
      </p:sp>
      <p:pic>
        <p:nvPicPr>
          <p:cNvPr id="1044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446412"/>
            <a:ext cx="31591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3" y="2051249"/>
            <a:ext cx="315912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556074"/>
            <a:ext cx="31591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3108524"/>
            <a:ext cx="31591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3635574"/>
            <a:ext cx="315912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206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20</a:t>
            </a:fld>
            <a:endParaRPr lang="en-GB" noProof="0" dirty="0"/>
          </a:p>
        </p:txBody>
      </p:sp>
      <p:graphicFrame>
        <p:nvGraphicFramePr>
          <p:cNvPr id="7" name="2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20366"/>
              </p:ext>
            </p:extLst>
          </p:nvPr>
        </p:nvGraphicFramePr>
        <p:xfrm>
          <a:off x="804880" y="1117131"/>
          <a:ext cx="8287166" cy="3165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7 Rectángulo"/>
          <p:cNvSpPr/>
          <p:nvPr/>
        </p:nvSpPr>
        <p:spPr>
          <a:xfrm>
            <a:off x="1282834" y="5241530"/>
            <a:ext cx="7690337" cy="451291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E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NPP Sans" pitchFamily="50" charset="0"/>
              <a:ea typeface="+mn-ea"/>
              <a:cs typeface="Arial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31029" y="5193312"/>
            <a:ext cx="1233225" cy="474651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NPP Sans" pitchFamily="50" charset="0"/>
                <a:ea typeface="+mn-ea"/>
                <a:cs typeface="Arial" charset="0"/>
              </a:rPr>
              <a:t>Aseguradora</a:t>
            </a:r>
            <a:endParaRPr kumimoji="0" lang="es-ES" altLang="es-E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NPP Sans" pitchFamily="50" charset="0"/>
              <a:ea typeface="+mn-ea"/>
              <a:cs typeface="Arial" charset="0"/>
            </a:endParaRPr>
          </a:p>
        </p:txBody>
      </p:sp>
      <p:sp>
        <p:nvSpPr>
          <p:cNvPr id="10" name="120 CuadroTexto"/>
          <p:cNvSpPr txBox="1">
            <a:spLocks noChangeArrowheads="1"/>
          </p:cNvSpPr>
          <p:nvPr/>
        </p:nvSpPr>
        <p:spPr bwMode="auto">
          <a:xfrm>
            <a:off x="1369095" y="5356635"/>
            <a:ext cx="8926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Pacifico</a:t>
            </a:r>
          </a:p>
        </p:txBody>
      </p:sp>
      <p:sp>
        <p:nvSpPr>
          <p:cNvPr id="11" name="121 CuadroTexto"/>
          <p:cNvSpPr txBox="1">
            <a:spLocks noChangeArrowheads="1"/>
          </p:cNvSpPr>
          <p:nvPr/>
        </p:nvSpPr>
        <p:spPr bwMode="auto">
          <a:xfrm>
            <a:off x="2088307" y="5356635"/>
            <a:ext cx="8644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Rimac</a:t>
            </a:r>
            <a:endParaRPr lang="es-PE" altLang="es-ES" sz="8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12" name="122 CuadroTexto"/>
          <p:cNvSpPr txBox="1">
            <a:spLocks noChangeArrowheads="1"/>
          </p:cNvSpPr>
          <p:nvPr/>
        </p:nvSpPr>
        <p:spPr bwMode="auto">
          <a:xfrm>
            <a:off x="2736379" y="5235636"/>
            <a:ext cx="868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800" dirty="0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Mapfre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800" dirty="0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Sura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800" dirty="0" err="1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Chubb</a:t>
            </a:r>
            <a:endParaRPr lang="es-PE" altLang="es-ES" sz="800" dirty="0">
              <a:solidFill>
                <a:srgbClr val="000000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13" name="123 CuadroTexto"/>
          <p:cNvSpPr txBox="1">
            <a:spLocks noChangeArrowheads="1"/>
          </p:cNvSpPr>
          <p:nvPr/>
        </p:nvSpPr>
        <p:spPr bwMode="auto">
          <a:xfrm>
            <a:off x="3456459" y="5296135"/>
            <a:ext cx="10238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Interseguro</a:t>
            </a:r>
            <a:endParaRPr lang="es-PE" altLang="es-ES" sz="8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Rimac</a:t>
            </a:r>
            <a:endParaRPr lang="es-PE" altLang="es-ES" sz="8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14" name="125 CuadroTexto"/>
          <p:cNvSpPr txBox="1">
            <a:spLocks noChangeArrowheads="1"/>
          </p:cNvSpPr>
          <p:nvPr/>
        </p:nvSpPr>
        <p:spPr bwMode="auto">
          <a:xfrm>
            <a:off x="4320555" y="5296135"/>
            <a:ext cx="9432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800" dirty="0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La Positiva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800" dirty="0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Pacifico</a:t>
            </a:r>
          </a:p>
        </p:txBody>
      </p:sp>
      <p:sp>
        <p:nvSpPr>
          <p:cNvPr id="15" name="126 CuadroTexto"/>
          <p:cNvSpPr txBox="1">
            <a:spLocks noChangeArrowheads="1"/>
          </p:cNvSpPr>
          <p:nvPr/>
        </p:nvSpPr>
        <p:spPr bwMode="auto">
          <a:xfrm>
            <a:off x="5612934" y="5334868"/>
            <a:ext cx="10838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800" dirty="0" err="1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Rimac</a:t>
            </a:r>
            <a:endParaRPr lang="es-PE" altLang="es-ES" sz="800" dirty="0">
              <a:solidFill>
                <a:srgbClr val="000000"/>
              </a:solidFill>
              <a:latin typeface="BNPP Sans" pitchFamily="50" charset="0"/>
              <a:cs typeface="Arial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800" dirty="0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La Positiva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s-PE" altLang="es-ES" sz="800" dirty="0">
              <a:solidFill>
                <a:srgbClr val="000000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16" name="127 CuadroTexto"/>
          <p:cNvSpPr txBox="1">
            <a:spLocks noChangeArrowheads="1"/>
          </p:cNvSpPr>
          <p:nvPr/>
        </p:nvSpPr>
        <p:spPr bwMode="auto">
          <a:xfrm>
            <a:off x="4968627" y="5365065"/>
            <a:ext cx="92636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800" dirty="0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Pacifico</a:t>
            </a:r>
          </a:p>
        </p:txBody>
      </p:sp>
      <p:sp>
        <p:nvSpPr>
          <p:cNvPr id="17" name="128 CuadroTexto"/>
          <p:cNvSpPr txBox="1">
            <a:spLocks noChangeArrowheads="1"/>
          </p:cNvSpPr>
          <p:nvPr/>
        </p:nvSpPr>
        <p:spPr bwMode="auto">
          <a:xfrm>
            <a:off x="6480795" y="5356635"/>
            <a:ext cx="84198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800" dirty="0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Crecer</a:t>
            </a:r>
          </a:p>
        </p:txBody>
      </p:sp>
      <p:sp>
        <p:nvSpPr>
          <p:cNvPr id="18" name="129 CuadroTexto"/>
          <p:cNvSpPr txBox="1">
            <a:spLocks noChangeArrowheads="1"/>
          </p:cNvSpPr>
          <p:nvPr/>
        </p:nvSpPr>
        <p:spPr bwMode="auto">
          <a:xfrm>
            <a:off x="7272883" y="5296135"/>
            <a:ext cx="9526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Mapfre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La Positiva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9058231" y="4090633"/>
            <a:ext cx="1318275" cy="424366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tIns="90000" bIns="90000" anchor="ctr"/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NPP Sans" pitchFamily="50" charset="0"/>
                <a:ea typeface="+mn-ea"/>
                <a:cs typeface="+mn-cs"/>
              </a:rPr>
              <a:t>TOTAL</a:t>
            </a:r>
          </a:p>
        </p:txBody>
      </p:sp>
      <p:sp>
        <p:nvSpPr>
          <p:cNvPr id="20" name="19 Rectángulo"/>
          <p:cNvSpPr/>
          <p:nvPr/>
        </p:nvSpPr>
        <p:spPr>
          <a:xfrm>
            <a:off x="1282835" y="4738961"/>
            <a:ext cx="7690337" cy="3696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E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NPP Sans" pitchFamily="50" charset="0"/>
              <a:ea typeface="+mn-ea"/>
              <a:cs typeface="Arial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4776" y="4718442"/>
            <a:ext cx="1275750" cy="405365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NPP Sans" pitchFamily="50" charset="0"/>
                <a:ea typeface="+mn-ea"/>
                <a:cs typeface="Arial" charset="0"/>
              </a:rPr>
              <a:t>Número de </a:t>
            </a:r>
          </a:p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NPP Sans" pitchFamily="50" charset="0"/>
                <a:ea typeface="+mn-ea"/>
                <a:cs typeface="Arial" charset="0"/>
              </a:rPr>
              <a:t>tarjetas de crédito</a:t>
            </a:r>
            <a:endParaRPr kumimoji="0" lang="es-ES" altLang="es-ES" sz="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NPP Sans" pitchFamily="50" charset="0"/>
              <a:ea typeface="+mn-ea"/>
              <a:cs typeface="Arial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9058232" y="4778771"/>
            <a:ext cx="1522690" cy="34361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tIns="90000" bIns="90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NPP Sans" pitchFamily="50" charset="0"/>
                <a:ea typeface="+mn-ea"/>
                <a:cs typeface="+mn-cs"/>
              </a:rPr>
              <a:t>4.3M</a:t>
            </a:r>
          </a:p>
        </p:txBody>
      </p:sp>
      <p:sp>
        <p:nvSpPr>
          <p:cNvPr id="23" name="132 CuadroTexto"/>
          <p:cNvSpPr txBox="1">
            <a:spLocks noChangeArrowheads="1"/>
          </p:cNvSpPr>
          <p:nvPr/>
        </p:nvSpPr>
        <p:spPr bwMode="auto">
          <a:xfrm>
            <a:off x="1442229" y="4800188"/>
            <a:ext cx="45878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000" b="1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0.7M</a:t>
            </a:r>
          </a:p>
        </p:txBody>
      </p:sp>
      <p:sp>
        <p:nvSpPr>
          <p:cNvPr id="24" name="133 CuadroTexto"/>
          <p:cNvSpPr txBox="1">
            <a:spLocks noChangeArrowheads="1"/>
          </p:cNvSpPr>
          <p:nvPr/>
        </p:nvSpPr>
        <p:spPr bwMode="auto">
          <a:xfrm>
            <a:off x="2274569" y="4800188"/>
            <a:ext cx="45878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000" b="1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0.4M</a:t>
            </a:r>
          </a:p>
        </p:txBody>
      </p:sp>
      <p:sp>
        <p:nvSpPr>
          <p:cNvPr id="25" name="134 CuadroTexto"/>
          <p:cNvSpPr txBox="1">
            <a:spLocks noChangeArrowheads="1"/>
          </p:cNvSpPr>
          <p:nvPr/>
        </p:nvSpPr>
        <p:spPr bwMode="auto">
          <a:xfrm>
            <a:off x="3040104" y="4800188"/>
            <a:ext cx="45878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000" b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0.5M</a:t>
            </a:r>
          </a:p>
        </p:txBody>
      </p:sp>
      <p:sp>
        <p:nvSpPr>
          <p:cNvPr id="26" name="135 CuadroTexto"/>
          <p:cNvSpPr txBox="1">
            <a:spLocks noChangeArrowheads="1"/>
          </p:cNvSpPr>
          <p:nvPr/>
        </p:nvSpPr>
        <p:spPr bwMode="auto">
          <a:xfrm>
            <a:off x="3720579" y="4800188"/>
            <a:ext cx="5261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000" b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0.90M</a:t>
            </a:r>
          </a:p>
        </p:txBody>
      </p:sp>
      <p:sp>
        <p:nvSpPr>
          <p:cNvPr id="27" name="136 CuadroTexto"/>
          <p:cNvSpPr txBox="1">
            <a:spLocks noChangeArrowheads="1"/>
          </p:cNvSpPr>
          <p:nvPr/>
        </p:nvSpPr>
        <p:spPr bwMode="auto">
          <a:xfrm>
            <a:off x="5166590" y="4800188"/>
            <a:ext cx="2359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000" b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</a:p>
        </p:txBody>
      </p:sp>
      <p:sp>
        <p:nvSpPr>
          <p:cNvPr id="28" name="137 CuadroTexto"/>
          <p:cNvSpPr txBox="1">
            <a:spLocks noChangeArrowheads="1"/>
          </p:cNvSpPr>
          <p:nvPr/>
        </p:nvSpPr>
        <p:spPr bwMode="auto">
          <a:xfrm>
            <a:off x="6633023" y="4800188"/>
            <a:ext cx="45878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000" b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0.3M</a:t>
            </a:r>
          </a:p>
        </p:txBody>
      </p:sp>
      <p:sp>
        <p:nvSpPr>
          <p:cNvPr id="29" name="138 CuadroTexto"/>
          <p:cNvSpPr txBox="1">
            <a:spLocks noChangeArrowheads="1"/>
          </p:cNvSpPr>
          <p:nvPr/>
        </p:nvSpPr>
        <p:spPr bwMode="auto">
          <a:xfrm>
            <a:off x="7529385" y="4800188"/>
            <a:ext cx="5261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000" b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&lt;0.1M</a:t>
            </a:r>
          </a:p>
        </p:txBody>
      </p:sp>
      <p:sp>
        <p:nvSpPr>
          <p:cNvPr id="30" name="139 CuadroTexto"/>
          <p:cNvSpPr txBox="1">
            <a:spLocks noChangeArrowheads="1"/>
          </p:cNvSpPr>
          <p:nvPr/>
        </p:nvSpPr>
        <p:spPr bwMode="auto">
          <a:xfrm>
            <a:off x="5882930" y="4800188"/>
            <a:ext cx="45878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000" b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0.8M</a:t>
            </a:r>
          </a:p>
        </p:txBody>
      </p:sp>
      <p:sp>
        <p:nvSpPr>
          <p:cNvPr id="31" name="140 CuadroTexto"/>
          <p:cNvSpPr txBox="1">
            <a:spLocks noChangeArrowheads="1"/>
          </p:cNvSpPr>
          <p:nvPr/>
        </p:nvSpPr>
        <p:spPr bwMode="auto">
          <a:xfrm>
            <a:off x="4485675" y="4800188"/>
            <a:ext cx="45878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000" b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0.7M</a:t>
            </a:r>
          </a:p>
        </p:txBody>
      </p:sp>
      <p:sp>
        <p:nvSpPr>
          <p:cNvPr id="32" name="150 CuadroTexto"/>
          <p:cNvSpPr txBox="1">
            <a:spLocks noChangeArrowheads="1"/>
          </p:cNvSpPr>
          <p:nvPr/>
        </p:nvSpPr>
        <p:spPr bwMode="auto">
          <a:xfrm>
            <a:off x="2922526" y="1583556"/>
            <a:ext cx="5276910" cy="38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_tradnl" altLang="es-ES" sz="1400" b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Total créditos vigentes 2017 : 66,605 M EUR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s-ES" altLang="es-ES" sz="1400" b="1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33" name="157 CuadroTexto"/>
          <p:cNvSpPr txBox="1">
            <a:spLocks noChangeArrowheads="1"/>
          </p:cNvSpPr>
          <p:nvPr/>
        </p:nvSpPr>
        <p:spPr bwMode="auto">
          <a:xfrm rot="10800000">
            <a:off x="641093" y="2023607"/>
            <a:ext cx="403176" cy="120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_tradnl" altLang="es-ES" sz="11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M EUR</a:t>
            </a:r>
            <a:endParaRPr lang="es-ES" altLang="es-ES" sz="11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34" name="16 CuadroTexto"/>
          <p:cNvSpPr txBox="1"/>
          <p:nvPr/>
        </p:nvSpPr>
        <p:spPr>
          <a:xfrm>
            <a:off x="8435715" y="1891803"/>
            <a:ext cx="2859732" cy="47503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NPP Sans" pitchFamily="50" charset="0"/>
                <a:ea typeface="+mn-ea"/>
                <a:cs typeface="+mn-cs"/>
              </a:rPr>
              <a:t>Hipotecarios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NPP Sans" pitchFamily="50" charset="0"/>
                <a:ea typeface="+mn-ea"/>
                <a:cs typeface="+mn-cs"/>
              </a:rPr>
              <a:t> M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NPP Sans" pitchFamily="50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NPP Sans" pitchFamily="50" charset="0"/>
                <a:ea typeface="+mn-ea"/>
                <a:cs typeface="+mn-cs"/>
              </a:rPr>
              <a:t>EUR 11,103 (17%) </a:t>
            </a:r>
          </a:p>
        </p:txBody>
      </p:sp>
      <p:sp>
        <p:nvSpPr>
          <p:cNvPr id="35" name="16 CuadroTexto"/>
          <p:cNvSpPr txBox="1"/>
          <p:nvPr/>
        </p:nvSpPr>
        <p:spPr>
          <a:xfrm>
            <a:off x="8435714" y="1171859"/>
            <a:ext cx="2600949" cy="42858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NPP Sans" pitchFamily="50" charset="0"/>
                <a:ea typeface="+mn-ea"/>
                <a:cs typeface="+mn-cs"/>
              </a:rPr>
              <a:t>Corporativo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NPP Sans" pitchFamily="50" charset="0"/>
                <a:ea typeface="+mn-ea"/>
                <a:cs typeface="+mn-cs"/>
              </a:rPr>
              <a:t>: M EUR 42,467(64%)</a:t>
            </a:r>
          </a:p>
        </p:txBody>
      </p:sp>
      <p:sp>
        <p:nvSpPr>
          <p:cNvPr id="36" name="16 CuadroTexto"/>
          <p:cNvSpPr txBox="1"/>
          <p:nvPr/>
        </p:nvSpPr>
        <p:spPr>
          <a:xfrm>
            <a:off x="8435716" y="1532887"/>
            <a:ext cx="2484685" cy="4307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NPP Sans" pitchFamily="50" charset="0"/>
                <a:ea typeface="+mn-ea"/>
                <a:cs typeface="+mn-cs"/>
              </a:rPr>
              <a:t>Consumo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NPP Sans" pitchFamily="50" charset="0"/>
                <a:ea typeface="+mn-ea"/>
                <a:cs typeface="+mn-cs"/>
              </a:rPr>
              <a:t> M EUR 13,035 (20%)</a:t>
            </a:r>
          </a:p>
        </p:txBody>
      </p:sp>
      <p:sp>
        <p:nvSpPr>
          <p:cNvPr id="37" name="36 Abrir llave"/>
          <p:cNvSpPr/>
          <p:nvPr/>
        </p:nvSpPr>
        <p:spPr>
          <a:xfrm>
            <a:off x="8070042" y="1171859"/>
            <a:ext cx="376923" cy="1194983"/>
          </a:xfrm>
          <a:prstGeom prst="leftBrac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  <p:txBody>
          <a:bodyPr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NPP Sans" pitchFamily="50" charset="0"/>
              <a:ea typeface="+mn-ea"/>
              <a:cs typeface="Arial" charset="0"/>
            </a:endParaRPr>
          </a:p>
        </p:txBody>
      </p:sp>
      <p:sp>
        <p:nvSpPr>
          <p:cNvPr id="38" name="37 Rectángulo"/>
          <p:cNvSpPr/>
          <p:nvPr/>
        </p:nvSpPr>
        <p:spPr>
          <a:xfrm>
            <a:off x="9257681" y="5379931"/>
            <a:ext cx="228779" cy="156235"/>
          </a:xfrm>
          <a:prstGeom prst="rect">
            <a:avLst/>
          </a:prstGeom>
          <a:solidFill>
            <a:srgbClr val="002060"/>
          </a:solidFill>
          <a:ln w="3175" cap="flat" cmpd="sng" algn="ctr">
            <a:noFill/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E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NPP Sans" pitchFamily="50" charset="0"/>
              <a:ea typeface="+mn-ea"/>
              <a:cs typeface="Arial" charset="0"/>
            </a:endParaRPr>
          </a:p>
        </p:txBody>
      </p:sp>
      <p:sp>
        <p:nvSpPr>
          <p:cNvPr id="39" name="7 CuadroTexto"/>
          <p:cNvSpPr txBox="1">
            <a:spLocks noChangeArrowheads="1"/>
          </p:cNvSpPr>
          <p:nvPr/>
        </p:nvSpPr>
        <p:spPr bwMode="auto">
          <a:xfrm>
            <a:off x="9508963" y="5335593"/>
            <a:ext cx="1280786" cy="29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s-ES" sz="12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Captivas</a:t>
            </a:r>
          </a:p>
        </p:txBody>
      </p:sp>
      <p:sp>
        <p:nvSpPr>
          <p:cNvPr id="40" name="82 CuadroTexto"/>
          <p:cNvSpPr txBox="1">
            <a:spLocks noChangeArrowheads="1"/>
          </p:cNvSpPr>
          <p:nvPr/>
        </p:nvSpPr>
        <p:spPr bwMode="auto">
          <a:xfrm>
            <a:off x="9143292" y="5622727"/>
            <a:ext cx="141256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800" i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Nota: 70 % Tarjetas activas</a:t>
            </a:r>
          </a:p>
        </p:txBody>
      </p:sp>
      <p:pic>
        <p:nvPicPr>
          <p:cNvPr id="41" name="Picture 2" descr="Resultado de imagen para Cardif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3"/>
          <a:stretch>
            <a:fillRect/>
          </a:stretch>
        </p:blipFill>
        <p:spPr bwMode="auto">
          <a:xfrm>
            <a:off x="2323325" y="4342251"/>
            <a:ext cx="260385" cy="248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 descr="Resultado de imagen para Cardif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3"/>
          <a:stretch>
            <a:fillRect/>
          </a:stretch>
        </p:blipFill>
        <p:spPr bwMode="auto">
          <a:xfrm>
            <a:off x="3126367" y="4342251"/>
            <a:ext cx="257190" cy="248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 descr="Resultado de imagen para Cardif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3"/>
          <a:stretch>
            <a:fillRect/>
          </a:stretch>
        </p:blipFill>
        <p:spPr bwMode="auto">
          <a:xfrm>
            <a:off x="3804965" y="4342251"/>
            <a:ext cx="257191" cy="248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 descr="Resultado de imagen para Cardif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3"/>
          <a:stretch>
            <a:fillRect/>
          </a:stretch>
        </p:blipFill>
        <p:spPr bwMode="auto">
          <a:xfrm>
            <a:off x="4571937" y="4342251"/>
            <a:ext cx="258788" cy="248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" descr="Resultado de imagen para Cardif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3"/>
          <a:stretch>
            <a:fillRect/>
          </a:stretch>
        </p:blipFill>
        <p:spPr bwMode="auto">
          <a:xfrm>
            <a:off x="6006695" y="4342251"/>
            <a:ext cx="257191" cy="248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45 Pentágono"/>
          <p:cNvSpPr/>
          <p:nvPr/>
        </p:nvSpPr>
        <p:spPr>
          <a:xfrm>
            <a:off x="4776" y="4186400"/>
            <a:ext cx="1531070" cy="426478"/>
          </a:xfrm>
          <a:prstGeom prst="homePlate">
            <a:avLst/>
          </a:prstGeom>
          <a:noFill/>
          <a:ln w="3175" cap="flat" cmpd="sng" algn="ctr">
            <a:solidFill>
              <a:srgbClr val="00915A"/>
            </a:solidFill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altLang="es-E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7" name="8 CuadroTexto"/>
          <p:cNvSpPr txBox="1">
            <a:spLocks noChangeArrowheads="1"/>
          </p:cNvSpPr>
          <p:nvPr/>
        </p:nvSpPr>
        <p:spPr bwMode="auto">
          <a:xfrm>
            <a:off x="141669" y="4296186"/>
            <a:ext cx="1601450" cy="206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000" b="1" i="1">
                <a:solidFill>
                  <a:srgbClr val="000000"/>
                </a:solidFill>
                <a:cs typeface="Arial" charset="0"/>
              </a:rPr>
              <a:t>Presencia Cardif</a:t>
            </a:r>
          </a:p>
        </p:txBody>
      </p:sp>
      <p:pic>
        <p:nvPicPr>
          <p:cNvPr id="48" name="Picture 2" descr="Resultado de imagen para Cardif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3"/>
          <a:stretch>
            <a:fillRect/>
          </a:stretch>
        </p:blipFill>
        <p:spPr bwMode="auto">
          <a:xfrm>
            <a:off x="6769918" y="4342251"/>
            <a:ext cx="258788" cy="248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2" descr="Resultado de imagen para Cardif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3"/>
          <a:stretch>
            <a:fillRect/>
          </a:stretch>
        </p:blipFill>
        <p:spPr bwMode="auto">
          <a:xfrm>
            <a:off x="7488907" y="4342251"/>
            <a:ext cx="258788" cy="248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138 CuadroTexto"/>
          <p:cNvSpPr txBox="1">
            <a:spLocks noChangeArrowheads="1"/>
          </p:cNvSpPr>
          <p:nvPr/>
        </p:nvSpPr>
        <p:spPr bwMode="auto">
          <a:xfrm>
            <a:off x="8240100" y="4781187"/>
            <a:ext cx="5261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000" b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&lt;0.1M</a:t>
            </a:r>
          </a:p>
        </p:txBody>
      </p:sp>
      <p:sp>
        <p:nvSpPr>
          <p:cNvPr id="51" name="2 Título"/>
          <p:cNvSpPr>
            <a:spLocks noGrp="1"/>
          </p:cNvSpPr>
          <p:nvPr>
            <p:ph type="title"/>
          </p:nvPr>
        </p:nvSpPr>
        <p:spPr>
          <a:xfrm>
            <a:off x="401578" y="340021"/>
            <a:ext cx="10399697" cy="369332"/>
          </a:xfr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s-ES" altLang="es-ES" sz="2400" smtClean="0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Análisis Mercado </a:t>
            </a:r>
            <a:r>
              <a:rPr lang="es-ES" altLang="es-ES" sz="2400" dirty="0" smtClean="0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Banca</a:t>
            </a:r>
            <a:endParaRPr lang="en-US" altLang="es-ES" sz="2400" dirty="0">
              <a:solidFill>
                <a:srgbClr val="00915A"/>
              </a:solidFill>
              <a:latin typeface="BNPP Sans" pitchFamily="50" charset="0"/>
              <a:ea typeface="+mn-ea"/>
              <a:cs typeface="+mn-cs"/>
            </a:endParaRPr>
          </a:p>
        </p:txBody>
      </p:sp>
      <p:sp>
        <p:nvSpPr>
          <p:cNvPr id="53" name="52 Cara sonriente"/>
          <p:cNvSpPr/>
          <p:nvPr/>
        </p:nvSpPr>
        <p:spPr>
          <a:xfrm>
            <a:off x="2129103" y="1174555"/>
            <a:ext cx="6075700" cy="5027897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61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21</a:t>
            </a:fld>
            <a:endParaRPr lang="en-GB" noProof="0" dirty="0"/>
          </a:p>
        </p:txBody>
      </p:sp>
      <p:sp>
        <p:nvSpPr>
          <p:cNvPr id="7" name="140 Rectángulo"/>
          <p:cNvSpPr/>
          <p:nvPr/>
        </p:nvSpPr>
        <p:spPr bwMode="auto">
          <a:xfrm>
            <a:off x="5420448" y="946361"/>
            <a:ext cx="1085358" cy="287781"/>
          </a:xfrm>
          <a:prstGeom prst="rect">
            <a:avLst/>
          </a:prstGeom>
          <a:solidFill>
            <a:srgbClr val="2E8A5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58585A">
                <a:alpha val="40000"/>
              </a:srgbClr>
            </a:outerShdw>
          </a:effec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endParaRPr lang="es-PE" noProof="1">
              <a:solidFill>
                <a:srgbClr val="58585A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8" name="Rectángulo 5"/>
          <p:cNvSpPr/>
          <p:nvPr/>
        </p:nvSpPr>
        <p:spPr bwMode="auto">
          <a:xfrm>
            <a:off x="5478646" y="1037105"/>
            <a:ext cx="90922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PE" sz="700" kern="0" dirty="0">
                <a:solidFill>
                  <a:sysClr val="window" lastClr="FFFFFF"/>
                </a:solidFill>
                <a:latin typeface="BNPP Sans" pitchFamily="50" charset="0"/>
                <a:cs typeface="Arial" pitchFamily="34" charset="0"/>
              </a:rPr>
              <a:t>ECONOMIC GROUP</a:t>
            </a:r>
          </a:p>
        </p:txBody>
      </p:sp>
      <p:sp>
        <p:nvSpPr>
          <p:cNvPr id="9" name="140 Rectángulo"/>
          <p:cNvSpPr/>
          <p:nvPr/>
        </p:nvSpPr>
        <p:spPr bwMode="auto">
          <a:xfrm>
            <a:off x="6810489" y="940158"/>
            <a:ext cx="877760" cy="281538"/>
          </a:xfrm>
          <a:prstGeom prst="rect">
            <a:avLst/>
          </a:prstGeom>
          <a:solidFill>
            <a:srgbClr val="2E8A5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58585A">
                <a:alpha val="40000"/>
              </a:srgbClr>
            </a:outerShdw>
          </a:effec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endParaRPr lang="es-PE" noProof="1">
              <a:solidFill>
                <a:srgbClr val="58585A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10" name="Rectángulo 7"/>
          <p:cNvSpPr/>
          <p:nvPr/>
        </p:nvSpPr>
        <p:spPr bwMode="auto">
          <a:xfrm>
            <a:off x="7024972" y="993375"/>
            <a:ext cx="4299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PE" sz="800" kern="0" dirty="0">
                <a:solidFill>
                  <a:sysClr val="window" lastClr="FFFFFF"/>
                </a:solidFill>
                <a:latin typeface="BNPP Sans" pitchFamily="50" charset="0"/>
                <a:cs typeface="Arial" pitchFamily="34" charset="0"/>
              </a:rPr>
              <a:t>BANK</a:t>
            </a:r>
            <a:endParaRPr lang="es-PE" sz="800" dirty="0">
              <a:solidFill>
                <a:srgbClr val="58585A"/>
              </a:solidFill>
              <a:latin typeface="BNPP Sans" pitchFamily="50" charset="0"/>
              <a:cs typeface="Calibri" pitchFamily="34" charset="0"/>
            </a:endParaRPr>
          </a:p>
        </p:txBody>
      </p:sp>
      <p:sp>
        <p:nvSpPr>
          <p:cNvPr id="11" name="140 Rectángulo"/>
          <p:cNvSpPr/>
          <p:nvPr/>
        </p:nvSpPr>
        <p:spPr bwMode="auto">
          <a:xfrm>
            <a:off x="4050941" y="946361"/>
            <a:ext cx="994832" cy="287781"/>
          </a:xfrm>
          <a:prstGeom prst="rect">
            <a:avLst/>
          </a:prstGeom>
          <a:solidFill>
            <a:srgbClr val="2E8A5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58585A">
                <a:alpha val="40000"/>
              </a:srgbClr>
            </a:outerShdw>
          </a:effec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endParaRPr lang="es-PE" noProof="1">
              <a:solidFill>
                <a:srgbClr val="58585A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12" name="Rectángulo 9"/>
          <p:cNvSpPr/>
          <p:nvPr/>
        </p:nvSpPr>
        <p:spPr bwMode="auto">
          <a:xfrm>
            <a:off x="4228400" y="955432"/>
            <a:ext cx="6399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PE" sz="700" kern="0" dirty="0">
                <a:solidFill>
                  <a:sysClr val="window" lastClr="FFFFFF"/>
                </a:solidFill>
                <a:latin typeface="BNPP Sans" pitchFamily="50" charset="0"/>
                <a:cs typeface="Arial" pitchFamily="34" charset="0"/>
              </a:rPr>
              <a:t>INSURANCE</a:t>
            </a:r>
          </a:p>
          <a:p>
            <a:pPr algn="ctr">
              <a:defRPr/>
            </a:pPr>
            <a:r>
              <a:rPr lang="es-PE" sz="700" kern="0" dirty="0">
                <a:solidFill>
                  <a:sysClr val="window" lastClr="FFFFFF"/>
                </a:solidFill>
                <a:latin typeface="BNPP Sans" pitchFamily="50" charset="0"/>
                <a:cs typeface="Arial" pitchFamily="34" charset="0"/>
              </a:rPr>
              <a:t>COMPANY</a:t>
            </a:r>
          </a:p>
        </p:txBody>
      </p:sp>
      <p:sp>
        <p:nvSpPr>
          <p:cNvPr id="13" name="140 Rectángulo"/>
          <p:cNvSpPr/>
          <p:nvPr/>
        </p:nvSpPr>
        <p:spPr bwMode="auto">
          <a:xfrm>
            <a:off x="1034456" y="955497"/>
            <a:ext cx="1217930" cy="303070"/>
          </a:xfrm>
          <a:prstGeom prst="rect">
            <a:avLst/>
          </a:prstGeom>
          <a:solidFill>
            <a:srgbClr val="2E8A5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58585A">
                <a:alpha val="40000"/>
              </a:srgbClr>
            </a:outerShdw>
          </a:effec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PE" noProof="1">
              <a:solidFill>
                <a:srgbClr val="58585A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14" name="Rectángulo 11"/>
          <p:cNvSpPr/>
          <p:nvPr/>
        </p:nvSpPr>
        <p:spPr bwMode="auto">
          <a:xfrm>
            <a:off x="1114271" y="995612"/>
            <a:ext cx="1058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PE" sz="700" kern="0" dirty="0">
                <a:solidFill>
                  <a:sysClr val="window" lastClr="FFFFFF"/>
                </a:solidFill>
                <a:latin typeface="BNPP Sans" pitchFamily="50" charset="0"/>
                <a:cs typeface="Arial" pitchFamily="34" charset="0"/>
              </a:rPr>
              <a:t>INSURANCE COMPANY</a:t>
            </a:r>
          </a:p>
          <a:p>
            <a:pPr algn="ctr">
              <a:defRPr/>
            </a:pPr>
            <a:r>
              <a:rPr lang="es-PE" sz="700" kern="0" dirty="0">
                <a:solidFill>
                  <a:sysClr val="window" lastClr="FFFFFF"/>
                </a:solidFill>
                <a:latin typeface="BNPP Sans" pitchFamily="50" charset="0"/>
                <a:cs typeface="Arial" pitchFamily="34" charset="0"/>
              </a:rPr>
              <a:t>MARKET SHARE</a:t>
            </a:r>
          </a:p>
        </p:txBody>
      </p:sp>
      <p:pic>
        <p:nvPicPr>
          <p:cNvPr id="15" name="9 Imagen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6884" y="1343887"/>
            <a:ext cx="540023" cy="379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Agrupar 12"/>
          <p:cNvGrpSpPr>
            <a:grpSpLocks/>
          </p:cNvGrpSpPr>
          <p:nvPr/>
        </p:nvGrpSpPr>
        <p:grpSpPr bwMode="auto">
          <a:xfrm>
            <a:off x="5410182" y="1363542"/>
            <a:ext cx="1105891" cy="425529"/>
            <a:chOff x="6142591" y="1851881"/>
            <a:chExt cx="936104" cy="529073"/>
          </a:xfrm>
        </p:grpSpPr>
        <p:sp>
          <p:nvSpPr>
            <p:cNvPr id="17" name="32 CuadroTexto"/>
            <p:cNvSpPr txBox="1">
              <a:spLocks noChangeArrowheads="1"/>
            </p:cNvSpPr>
            <p:nvPr/>
          </p:nvSpPr>
          <p:spPr bwMode="auto">
            <a:xfrm>
              <a:off x="6142591" y="1851881"/>
              <a:ext cx="936104" cy="4209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PE" sz="800" dirty="0">
                  <a:solidFill>
                    <a:srgbClr val="58585A"/>
                  </a:solidFill>
                  <a:latin typeface="BNPP Sans" pitchFamily="50" charset="0"/>
                  <a:cs typeface="Arial" pitchFamily="34" charset="0"/>
                </a:rPr>
                <a:t>Grupo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PE" sz="800" dirty="0">
                  <a:solidFill>
                    <a:srgbClr val="58585A"/>
                  </a:solidFill>
                  <a:latin typeface="BNPP Sans" pitchFamily="50" charset="0"/>
                  <a:cs typeface="Arial" pitchFamily="34" charset="0"/>
                </a:rPr>
                <a:t>Brescia</a:t>
              </a:r>
            </a:p>
          </p:txBody>
        </p:sp>
        <p:pic>
          <p:nvPicPr>
            <p:cNvPr id="18" name="Imagen 11" descr="peru-flag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00233" y="2235957"/>
              <a:ext cx="217112" cy="144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8 CuadroTexto"/>
          <p:cNvSpPr txBox="1">
            <a:spLocks noChangeArrowheads="1"/>
          </p:cNvSpPr>
          <p:nvPr/>
        </p:nvSpPr>
        <p:spPr bwMode="auto">
          <a:xfrm>
            <a:off x="1276502" y="1419876"/>
            <a:ext cx="71266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PE" sz="900" dirty="0">
                <a:solidFill>
                  <a:srgbClr val="58585A"/>
                </a:solidFill>
                <a:latin typeface="BNPP Sans" pitchFamily="50" charset="0"/>
                <a:cs typeface="Arial" pitchFamily="34" charset="0"/>
              </a:rPr>
              <a:t>31%</a:t>
            </a:r>
          </a:p>
        </p:txBody>
      </p:sp>
      <p:grpSp>
        <p:nvGrpSpPr>
          <p:cNvPr id="20" name="Agrupar 20"/>
          <p:cNvGrpSpPr/>
          <p:nvPr/>
        </p:nvGrpSpPr>
        <p:grpSpPr>
          <a:xfrm>
            <a:off x="4991183" y="1338115"/>
            <a:ext cx="712669" cy="238199"/>
            <a:chOff x="330668" y="3538821"/>
            <a:chExt cx="603318" cy="179105"/>
          </a:xfrm>
        </p:grpSpPr>
        <p:cxnSp>
          <p:nvCxnSpPr>
            <p:cNvPr id="21" name="Conector recto de flecha 21"/>
            <p:cNvCxnSpPr/>
            <p:nvPr/>
          </p:nvCxnSpPr>
          <p:spPr bwMode="auto">
            <a:xfrm flipH="1">
              <a:off x="439624" y="3717926"/>
              <a:ext cx="288000" cy="0"/>
            </a:xfrm>
            <a:prstGeom prst="straightConnector1">
              <a:avLst/>
            </a:prstGeom>
            <a:solidFill>
              <a:srgbClr val="BBE0E3"/>
            </a:solidFill>
            <a:ln w="9525" cap="flat" cmpd="sng" algn="ctr">
              <a:solidFill>
                <a:srgbClr val="FFA01E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srgbClr val="FFFFFF">
                  <a:lumMod val="50000"/>
                  <a:alpha val="40000"/>
                </a:srgbClr>
              </a:outerShdw>
            </a:effectLst>
          </p:spPr>
        </p:cxnSp>
        <p:sp>
          <p:nvSpPr>
            <p:cNvPr id="22" name="8 CuadroTexto"/>
            <p:cNvSpPr txBox="1">
              <a:spLocks noChangeArrowheads="1"/>
            </p:cNvSpPr>
            <p:nvPr/>
          </p:nvSpPr>
          <p:spPr bwMode="auto">
            <a:xfrm>
              <a:off x="330668" y="3538821"/>
              <a:ext cx="603318" cy="150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58585A"/>
                  </a:solidFill>
                  <a:effectLst/>
                  <a:uLnTx/>
                  <a:uFillTx/>
                  <a:latin typeface="BNPP Sans" pitchFamily="50" charset="0"/>
                  <a:cs typeface="Arial" pitchFamily="34" charset="0"/>
                </a:rPr>
                <a:t>100%</a:t>
              </a:r>
            </a:p>
          </p:txBody>
        </p:sp>
      </p:grpSp>
      <p:sp>
        <p:nvSpPr>
          <p:cNvPr id="23" name="140 Rectángulo"/>
          <p:cNvSpPr/>
          <p:nvPr/>
        </p:nvSpPr>
        <p:spPr bwMode="auto">
          <a:xfrm>
            <a:off x="8361461" y="966229"/>
            <a:ext cx="1026973" cy="281538"/>
          </a:xfrm>
          <a:prstGeom prst="rect">
            <a:avLst/>
          </a:prstGeom>
          <a:solidFill>
            <a:srgbClr val="2E8A5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58585A">
                <a:alpha val="40000"/>
              </a:srgbClr>
            </a:outerShdw>
          </a:effec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endParaRPr lang="es-PE" noProof="1">
              <a:solidFill>
                <a:srgbClr val="58585A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24" name="Rectángulo 24"/>
          <p:cNvSpPr/>
          <p:nvPr/>
        </p:nvSpPr>
        <p:spPr bwMode="auto">
          <a:xfrm>
            <a:off x="8377837" y="967674"/>
            <a:ext cx="1026973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PE" sz="700" kern="0" dirty="0">
                <a:solidFill>
                  <a:sysClr val="window" lastClr="FFFFFF"/>
                </a:solidFill>
                <a:latin typeface="BNPP Sans" pitchFamily="50" charset="0"/>
                <a:cs typeface="Arial" pitchFamily="34" charset="0"/>
              </a:rPr>
              <a:t>BANK</a:t>
            </a:r>
          </a:p>
          <a:p>
            <a:pPr algn="ctr">
              <a:defRPr/>
            </a:pPr>
            <a:r>
              <a:rPr lang="es-PE" sz="700" kern="0" dirty="0">
                <a:solidFill>
                  <a:sysClr val="window" lastClr="FFFFFF"/>
                </a:solidFill>
                <a:latin typeface="BNPP Sans" pitchFamily="50" charset="0"/>
                <a:cs typeface="Arial" pitchFamily="34" charset="0"/>
              </a:rPr>
              <a:t>MARKET SHARE</a:t>
            </a:r>
          </a:p>
        </p:txBody>
      </p:sp>
      <p:grpSp>
        <p:nvGrpSpPr>
          <p:cNvPr id="26" name="Agrupar 13"/>
          <p:cNvGrpSpPr>
            <a:grpSpLocks/>
          </p:cNvGrpSpPr>
          <p:nvPr/>
        </p:nvGrpSpPr>
        <p:grpSpPr bwMode="auto">
          <a:xfrm>
            <a:off x="5410182" y="1884830"/>
            <a:ext cx="1105891" cy="496456"/>
            <a:chOff x="6135456" y="2386939"/>
            <a:chExt cx="936104" cy="373296"/>
          </a:xfrm>
        </p:grpSpPr>
        <p:sp>
          <p:nvSpPr>
            <p:cNvPr id="27" name="33 CuadroTexto"/>
            <p:cNvSpPr txBox="1">
              <a:spLocks noChangeArrowheads="1"/>
            </p:cNvSpPr>
            <p:nvPr/>
          </p:nvSpPr>
          <p:spPr bwMode="auto">
            <a:xfrm>
              <a:off x="6135456" y="2386939"/>
              <a:ext cx="936104" cy="370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PE" sz="800" dirty="0">
                  <a:solidFill>
                    <a:srgbClr val="58585A"/>
                  </a:solidFill>
                  <a:latin typeface="BNPP Sans" pitchFamily="50" charset="0"/>
                  <a:cs typeface="Arial" pitchFamily="34" charset="0"/>
                </a:rPr>
                <a:t>Grupo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PE" sz="800" dirty="0">
                  <a:solidFill>
                    <a:srgbClr val="58585A"/>
                  </a:solidFill>
                  <a:latin typeface="BNPP Sans" pitchFamily="50" charset="0"/>
                  <a:cs typeface="Arial" pitchFamily="34" charset="0"/>
                </a:rPr>
                <a:t>Romero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s-PE" sz="1000" b="1" dirty="0">
                <a:solidFill>
                  <a:srgbClr val="58585A"/>
                </a:solidFill>
                <a:latin typeface="BNPP Sans" pitchFamily="50" charset="0"/>
                <a:cs typeface="Arial" pitchFamily="34" charset="0"/>
              </a:endParaRPr>
            </a:p>
          </p:txBody>
        </p:sp>
        <p:pic>
          <p:nvPicPr>
            <p:cNvPr id="28" name="Imagen 122" descr="peru-flag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93098" y="2615238"/>
              <a:ext cx="217112" cy="144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9" name="8 CuadroTexto"/>
          <p:cNvSpPr txBox="1">
            <a:spLocks noChangeArrowheads="1"/>
          </p:cNvSpPr>
          <p:nvPr/>
        </p:nvSpPr>
        <p:spPr bwMode="auto">
          <a:xfrm>
            <a:off x="1292818" y="1903981"/>
            <a:ext cx="71266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PE" sz="900" dirty="0">
                <a:solidFill>
                  <a:srgbClr val="58585A"/>
                </a:solidFill>
                <a:latin typeface="BNPP Sans" pitchFamily="50" charset="0"/>
                <a:cs typeface="Arial" pitchFamily="34" charset="0"/>
              </a:rPr>
              <a:t>26%</a:t>
            </a:r>
          </a:p>
        </p:txBody>
      </p:sp>
      <p:grpSp>
        <p:nvGrpSpPr>
          <p:cNvPr id="30" name="Agrupar 30"/>
          <p:cNvGrpSpPr/>
          <p:nvPr/>
        </p:nvGrpSpPr>
        <p:grpSpPr>
          <a:xfrm>
            <a:off x="4943264" y="1884830"/>
            <a:ext cx="712669" cy="212762"/>
            <a:chOff x="340903" y="4237757"/>
            <a:chExt cx="603318" cy="159979"/>
          </a:xfrm>
        </p:grpSpPr>
        <p:cxnSp>
          <p:nvCxnSpPr>
            <p:cNvPr id="31" name="Conector recto de flecha 31"/>
            <p:cNvCxnSpPr/>
            <p:nvPr/>
          </p:nvCxnSpPr>
          <p:spPr bwMode="auto">
            <a:xfrm flipH="1">
              <a:off x="449149" y="4397736"/>
              <a:ext cx="288000" cy="0"/>
            </a:xfrm>
            <a:prstGeom prst="straightConnector1">
              <a:avLst/>
            </a:prstGeom>
            <a:solidFill>
              <a:srgbClr val="BBE0E3"/>
            </a:solidFill>
            <a:ln w="9525" cap="flat" cmpd="sng" algn="ctr">
              <a:solidFill>
                <a:srgbClr val="FFA01E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srgbClr val="FFFFFF">
                  <a:lumMod val="50000"/>
                  <a:alpha val="40000"/>
                </a:srgbClr>
              </a:outerShdw>
            </a:effectLst>
          </p:spPr>
        </p:cxnSp>
        <p:sp>
          <p:nvSpPr>
            <p:cNvPr id="32" name="8 CuadroTexto"/>
            <p:cNvSpPr txBox="1">
              <a:spLocks noChangeArrowheads="1"/>
            </p:cNvSpPr>
            <p:nvPr/>
          </p:nvSpPr>
          <p:spPr bwMode="auto">
            <a:xfrm>
              <a:off x="340903" y="4237757"/>
              <a:ext cx="603318" cy="150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58585A"/>
                  </a:solidFill>
                  <a:effectLst/>
                  <a:uLnTx/>
                  <a:uFillTx/>
                  <a:latin typeface="BNPP Sans" pitchFamily="50" charset="0"/>
                  <a:cs typeface="Arial" pitchFamily="34" charset="0"/>
                </a:rPr>
                <a:t>100%</a:t>
              </a:r>
            </a:p>
          </p:txBody>
        </p:sp>
      </p:grpSp>
      <p:pic>
        <p:nvPicPr>
          <p:cNvPr id="33" name="26 Imagen"/>
          <p:cNvPicPr>
            <a:picLocks noChangeAspect="1"/>
          </p:cNvPicPr>
          <p:nvPr/>
        </p:nvPicPr>
        <p:blipFill>
          <a:blip r:embed="rId6" cstate="print"/>
          <a:srcRect l="19756" t="13969" r="22336" b="22549"/>
          <a:stretch>
            <a:fillRect/>
          </a:stretch>
        </p:blipFill>
        <p:spPr bwMode="auto">
          <a:xfrm>
            <a:off x="4159952" y="1766879"/>
            <a:ext cx="645387" cy="37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5" name="Agrupar 14"/>
          <p:cNvGrpSpPr>
            <a:grpSpLocks/>
          </p:cNvGrpSpPr>
          <p:nvPr/>
        </p:nvGrpSpPr>
        <p:grpSpPr bwMode="auto">
          <a:xfrm>
            <a:off x="5115767" y="2498287"/>
            <a:ext cx="1694720" cy="555735"/>
            <a:chOff x="5937835" y="2883782"/>
            <a:chExt cx="1434531" cy="562865"/>
          </a:xfrm>
        </p:grpSpPr>
        <p:sp>
          <p:nvSpPr>
            <p:cNvPr id="36" name="45 CuadroTexto"/>
            <p:cNvSpPr txBox="1">
              <a:spLocks noChangeArrowheads="1"/>
            </p:cNvSpPr>
            <p:nvPr/>
          </p:nvSpPr>
          <p:spPr bwMode="auto">
            <a:xfrm>
              <a:off x="5937835" y="2883782"/>
              <a:ext cx="1434531" cy="342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PE" sz="800" dirty="0">
                  <a:solidFill>
                    <a:srgbClr val="58585A"/>
                  </a:solidFill>
                  <a:latin typeface="BNPP Sans" pitchFamily="50" charset="0"/>
                  <a:cs typeface="Arial" pitchFamily="34" charset="0"/>
                </a:rPr>
                <a:t>Grupo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PE" sz="800" dirty="0" err="1">
                  <a:solidFill>
                    <a:srgbClr val="58585A"/>
                  </a:solidFill>
                  <a:latin typeface="BNPP Sans" pitchFamily="50" charset="0"/>
                  <a:cs typeface="Arial" pitchFamily="34" charset="0"/>
                </a:rPr>
                <a:t>Interbank</a:t>
              </a:r>
              <a:endParaRPr lang="es-PE" sz="800" dirty="0">
                <a:solidFill>
                  <a:srgbClr val="58585A"/>
                </a:solidFill>
                <a:latin typeface="BNPP Sans" pitchFamily="50" charset="0"/>
                <a:cs typeface="Arial" pitchFamily="34" charset="0"/>
              </a:endParaRPr>
            </a:p>
          </p:txBody>
        </p:sp>
        <p:pic>
          <p:nvPicPr>
            <p:cNvPr id="37" name="Imagen 123" descr="peru-flag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46544" y="3301650"/>
              <a:ext cx="217112" cy="144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8" name="8 CuadroTexto"/>
          <p:cNvSpPr txBox="1">
            <a:spLocks noChangeArrowheads="1"/>
          </p:cNvSpPr>
          <p:nvPr/>
        </p:nvSpPr>
        <p:spPr bwMode="auto">
          <a:xfrm>
            <a:off x="1276502" y="2498286"/>
            <a:ext cx="71266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PE" sz="900" dirty="0">
                <a:solidFill>
                  <a:srgbClr val="58585A"/>
                </a:solidFill>
                <a:latin typeface="BNPP Sans" pitchFamily="50" charset="0"/>
                <a:cs typeface="Arial" pitchFamily="34" charset="0"/>
              </a:rPr>
              <a:t>5%</a:t>
            </a:r>
          </a:p>
        </p:txBody>
      </p:sp>
      <p:grpSp>
        <p:nvGrpSpPr>
          <p:cNvPr id="39" name="Agrupar 41"/>
          <p:cNvGrpSpPr/>
          <p:nvPr/>
        </p:nvGrpSpPr>
        <p:grpSpPr>
          <a:xfrm>
            <a:off x="4995908" y="2498287"/>
            <a:ext cx="712669" cy="313545"/>
            <a:chOff x="334668" y="4900739"/>
            <a:chExt cx="603318" cy="235759"/>
          </a:xfrm>
        </p:grpSpPr>
        <p:cxnSp>
          <p:nvCxnSpPr>
            <p:cNvPr id="40" name="Conector recto de flecha 42"/>
            <p:cNvCxnSpPr/>
            <p:nvPr/>
          </p:nvCxnSpPr>
          <p:spPr bwMode="auto">
            <a:xfrm flipH="1">
              <a:off x="444386" y="5136498"/>
              <a:ext cx="288000" cy="0"/>
            </a:xfrm>
            <a:prstGeom prst="straightConnector1">
              <a:avLst/>
            </a:prstGeom>
            <a:solidFill>
              <a:srgbClr val="BBE0E3"/>
            </a:solidFill>
            <a:ln w="9525" cap="flat" cmpd="sng" algn="ctr">
              <a:solidFill>
                <a:srgbClr val="FFA01E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srgbClr val="FFFFFF">
                  <a:lumMod val="50000"/>
                  <a:alpha val="40000"/>
                </a:srgbClr>
              </a:outerShdw>
            </a:effectLst>
          </p:spPr>
        </p:cxnSp>
        <p:sp>
          <p:nvSpPr>
            <p:cNvPr id="41" name="8 CuadroTexto"/>
            <p:cNvSpPr txBox="1">
              <a:spLocks noChangeArrowheads="1"/>
            </p:cNvSpPr>
            <p:nvPr/>
          </p:nvSpPr>
          <p:spPr bwMode="auto">
            <a:xfrm>
              <a:off x="334668" y="4900739"/>
              <a:ext cx="603318" cy="150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58585A"/>
                  </a:solidFill>
                  <a:effectLst/>
                  <a:uLnTx/>
                  <a:uFillTx/>
                  <a:latin typeface="BNPP Sans" pitchFamily="50" charset="0"/>
                  <a:cs typeface="Arial" pitchFamily="34" charset="0"/>
                </a:rPr>
                <a:t>100%</a:t>
              </a:r>
            </a:p>
          </p:txBody>
        </p:sp>
      </p:grpSp>
      <p:sp>
        <p:nvSpPr>
          <p:cNvPr id="44" name="48 CuadroTexto"/>
          <p:cNvSpPr txBox="1">
            <a:spLocks noChangeArrowheads="1"/>
          </p:cNvSpPr>
          <p:nvPr/>
        </p:nvSpPr>
        <p:spPr bwMode="auto">
          <a:xfrm>
            <a:off x="5416853" y="3136582"/>
            <a:ext cx="12312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PE" sz="800" dirty="0">
                <a:solidFill>
                  <a:srgbClr val="58585A"/>
                </a:solidFill>
                <a:latin typeface="BNPP Sans" pitchFamily="50" charset="0"/>
                <a:cs typeface="Arial" pitchFamily="34" charset="0"/>
              </a:rPr>
              <a:t>Grupo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PE" sz="800" dirty="0">
                <a:solidFill>
                  <a:srgbClr val="58585A"/>
                </a:solidFill>
                <a:latin typeface="BNPP Sans" pitchFamily="50" charset="0"/>
                <a:cs typeface="Arial" pitchFamily="34" charset="0"/>
              </a:rPr>
              <a:t>Pichincha</a:t>
            </a:r>
          </a:p>
        </p:txBody>
      </p:sp>
      <p:sp>
        <p:nvSpPr>
          <p:cNvPr id="46" name="8 CuadroTexto"/>
          <p:cNvSpPr txBox="1">
            <a:spLocks noChangeArrowheads="1"/>
          </p:cNvSpPr>
          <p:nvPr/>
        </p:nvSpPr>
        <p:spPr bwMode="auto">
          <a:xfrm>
            <a:off x="1276502" y="3192919"/>
            <a:ext cx="71266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PE" sz="900" dirty="0">
                <a:solidFill>
                  <a:srgbClr val="58585A"/>
                </a:solidFill>
                <a:latin typeface="BNPP Sans" pitchFamily="50" charset="0"/>
                <a:cs typeface="Arial" pitchFamily="34" charset="0"/>
              </a:rPr>
              <a:t>&lt;1%</a:t>
            </a:r>
          </a:p>
        </p:txBody>
      </p:sp>
      <p:grpSp>
        <p:nvGrpSpPr>
          <p:cNvPr id="47" name="Agrupar 52"/>
          <p:cNvGrpSpPr/>
          <p:nvPr/>
        </p:nvGrpSpPr>
        <p:grpSpPr>
          <a:xfrm>
            <a:off x="5060517" y="3213388"/>
            <a:ext cx="712669" cy="295917"/>
            <a:chOff x="330668" y="5517243"/>
            <a:chExt cx="603318" cy="222505"/>
          </a:xfrm>
        </p:grpSpPr>
        <p:cxnSp>
          <p:nvCxnSpPr>
            <p:cNvPr id="48" name="Conector recto de flecha 53"/>
            <p:cNvCxnSpPr/>
            <p:nvPr/>
          </p:nvCxnSpPr>
          <p:spPr bwMode="auto">
            <a:xfrm flipH="1">
              <a:off x="439624" y="5739748"/>
              <a:ext cx="288000" cy="0"/>
            </a:xfrm>
            <a:prstGeom prst="straightConnector1">
              <a:avLst/>
            </a:prstGeom>
            <a:solidFill>
              <a:srgbClr val="BBE0E3"/>
            </a:solidFill>
            <a:ln w="9525" cap="flat" cmpd="sng" algn="ctr">
              <a:solidFill>
                <a:srgbClr val="FFA01E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srgbClr val="FFFFFF">
                  <a:lumMod val="50000"/>
                  <a:alpha val="40000"/>
                </a:srgbClr>
              </a:outerShdw>
            </a:effectLst>
          </p:spPr>
        </p:cxnSp>
        <p:sp>
          <p:nvSpPr>
            <p:cNvPr id="49" name="8 CuadroTexto"/>
            <p:cNvSpPr txBox="1">
              <a:spLocks noChangeArrowheads="1"/>
            </p:cNvSpPr>
            <p:nvPr/>
          </p:nvSpPr>
          <p:spPr bwMode="auto">
            <a:xfrm>
              <a:off x="330668" y="5517243"/>
              <a:ext cx="603318" cy="150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58585A"/>
                  </a:solidFill>
                  <a:effectLst/>
                  <a:uLnTx/>
                  <a:uFillTx/>
                  <a:latin typeface="BNPP Sans" pitchFamily="50" charset="0"/>
                  <a:cs typeface="Arial" pitchFamily="34" charset="0"/>
                </a:rPr>
                <a:t>100%</a:t>
              </a:r>
            </a:p>
          </p:txBody>
        </p:sp>
      </p:grpSp>
      <p:cxnSp>
        <p:nvCxnSpPr>
          <p:cNvPr id="50" name="Conector recto de flecha 55"/>
          <p:cNvCxnSpPr/>
          <p:nvPr/>
        </p:nvCxnSpPr>
        <p:spPr bwMode="auto">
          <a:xfrm>
            <a:off x="6385556" y="1560576"/>
            <a:ext cx="318567" cy="0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FFA01E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srgbClr val="FFFFFF">
                <a:lumMod val="50000"/>
                <a:alpha val="40000"/>
              </a:srgbClr>
            </a:outerShdw>
          </a:effectLst>
        </p:spPr>
      </p:cxnSp>
      <p:sp>
        <p:nvSpPr>
          <p:cNvPr id="51" name="8 CuadroTexto"/>
          <p:cNvSpPr txBox="1">
            <a:spLocks noChangeArrowheads="1"/>
          </p:cNvSpPr>
          <p:nvPr/>
        </p:nvSpPr>
        <p:spPr bwMode="auto">
          <a:xfrm>
            <a:off x="6187044" y="1363539"/>
            <a:ext cx="712669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PE" sz="700" dirty="0">
                <a:solidFill>
                  <a:srgbClr val="58585A"/>
                </a:solidFill>
                <a:latin typeface="BNPP Sans" pitchFamily="50" charset="0"/>
                <a:cs typeface="Arial" pitchFamily="34" charset="0"/>
              </a:rPr>
              <a:t>50%</a:t>
            </a:r>
          </a:p>
        </p:txBody>
      </p:sp>
      <p:cxnSp>
        <p:nvCxnSpPr>
          <p:cNvPr id="52" name="Conector recto de flecha 57"/>
          <p:cNvCxnSpPr/>
          <p:nvPr/>
        </p:nvCxnSpPr>
        <p:spPr bwMode="auto">
          <a:xfrm>
            <a:off x="6419830" y="2097600"/>
            <a:ext cx="332926" cy="0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FFA01E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srgbClr val="FFFFFF">
                <a:lumMod val="50000"/>
                <a:alpha val="40000"/>
              </a:srgbClr>
            </a:outerShdw>
          </a:effectLst>
        </p:spPr>
      </p:cxnSp>
      <p:sp>
        <p:nvSpPr>
          <p:cNvPr id="53" name="8 CuadroTexto"/>
          <p:cNvSpPr txBox="1">
            <a:spLocks noChangeArrowheads="1"/>
          </p:cNvSpPr>
          <p:nvPr/>
        </p:nvSpPr>
        <p:spPr bwMode="auto">
          <a:xfrm>
            <a:off x="6188505" y="1884835"/>
            <a:ext cx="712669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PE" sz="700" dirty="0">
                <a:solidFill>
                  <a:srgbClr val="58585A"/>
                </a:solidFill>
                <a:latin typeface="BNPP Sans" pitchFamily="50" charset="0"/>
                <a:cs typeface="Arial" pitchFamily="34" charset="0"/>
              </a:rPr>
              <a:t>100%</a:t>
            </a:r>
          </a:p>
        </p:txBody>
      </p:sp>
      <p:cxnSp>
        <p:nvCxnSpPr>
          <p:cNvPr id="54" name="Conector recto de flecha 59"/>
          <p:cNvCxnSpPr/>
          <p:nvPr/>
        </p:nvCxnSpPr>
        <p:spPr bwMode="auto">
          <a:xfrm>
            <a:off x="6416994" y="2844133"/>
            <a:ext cx="335764" cy="0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FFA01E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srgbClr val="FFFFFF">
                <a:lumMod val="50000"/>
                <a:alpha val="40000"/>
              </a:srgbClr>
            </a:outerShdw>
          </a:effectLst>
        </p:spPr>
      </p:cxnSp>
      <p:sp>
        <p:nvSpPr>
          <p:cNvPr id="55" name="8 CuadroTexto"/>
          <p:cNvSpPr txBox="1">
            <a:spLocks noChangeArrowheads="1"/>
          </p:cNvSpPr>
          <p:nvPr/>
        </p:nvSpPr>
        <p:spPr bwMode="auto">
          <a:xfrm>
            <a:off x="6185803" y="2558742"/>
            <a:ext cx="712669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PE" sz="700">
                <a:solidFill>
                  <a:srgbClr val="58585A"/>
                </a:solidFill>
                <a:latin typeface="BNPP Sans" pitchFamily="50" charset="0"/>
                <a:cs typeface="Arial" pitchFamily="34" charset="0"/>
              </a:rPr>
              <a:t>100%</a:t>
            </a:r>
          </a:p>
        </p:txBody>
      </p:sp>
      <p:grpSp>
        <p:nvGrpSpPr>
          <p:cNvPr id="56" name="Agrupar 61"/>
          <p:cNvGrpSpPr/>
          <p:nvPr/>
        </p:nvGrpSpPr>
        <p:grpSpPr>
          <a:xfrm>
            <a:off x="6281112" y="3218084"/>
            <a:ext cx="712671" cy="283251"/>
            <a:chOff x="5273964" y="3536645"/>
            <a:chExt cx="603319" cy="212980"/>
          </a:xfrm>
        </p:grpSpPr>
        <p:cxnSp>
          <p:nvCxnSpPr>
            <p:cNvPr id="57" name="Conector recto de flecha 62"/>
            <p:cNvCxnSpPr/>
            <p:nvPr/>
          </p:nvCxnSpPr>
          <p:spPr bwMode="auto">
            <a:xfrm>
              <a:off x="5477384" y="3749625"/>
              <a:ext cx="263019" cy="0"/>
            </a:xfrm>
            <a:prstGeom prst="straightConnector1">
              <a:avLst/>
            </a:prstGeom>
            <a:solidFill>
              <a:srgbClr val="BBE0E3"/>
            </a:solidFill>
            <a:ln w="9525" cap="flat" cmpd="sng" algn="ctr">
              <a:solidFill>
                <a:srgbClr val="FFA01E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srgbClr val="FFFFFF">
                  <a:lumMod val="50000"/>
                  <a:alpha val="40000"/>
                </a:srgbClr>
              </a:outerShdw>
            </a:effectLst>
          </p:spPr>
        </p:cxnSp>
        <p:sp>
          <p:nvSpPr>
            <p:cNvPr id="58" name="8 CuadroTexto"/>
            <p:cNvSpPr txBox="1">
              <a:spLocks noChangeArrowheads="1"/>
            </p:cNvSpPr>
            <p:nvPr/>
          </p:nvSpPr>
          <p:spPr bwMode="auto">
            <a:xfrm>
              <a:off x="5273964" y="3536645"/>
              <a:ext cx="603319" cy="150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700" b="0" i="0" u="none" strike="noStrike" kern="0" cap="none" spc="0" normalizeH="0" baseline="0" noProof="0">
                  <a:ln>
                    <a:noFill/>
                  </a:ln>
                  <a:solidFill>
                    <a:srgbClr val="58585A"/>
                  </a:solidFill>
                  <a:effectLst/>
                  <a:uLnTx/>
                  <a:uFillTx/>
                  <a:latin typeface="BNPP Sans" pitchFamily="50" charset="0"/>
                  <a:cs typeface="Arial" pitchFamily="34" charset="0"/>
                </a:rPr>
                <a:t>100%</a:t>
              </a:r>
            </a:p>
          </p:txBody>
        </p:sp>
      </p:grpSp>
      <p:sp>
        <p:nvSpPr>
          <p:cNvPr id="59" name="8 CuadroTexto"/>
          <p:cNvSpPr txBox="1">
            <a:spLocks noChangeArrowheads="1"/>
          </p:cNvSpPr>
          <p:nvPr/>
        </p:nvSpPr>
        <p:spPr bwMode="auto">
          <a:xfrm>
            <a:off x="8613786" y="1400608"/>
            <a:ext cx="71266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PE" sz="900" dirty="0">
                <a:solidFill>
                  <a:srgbClr val="58585A"/>
                </a:solidFill>
                <a:latin typeface="BNPP Sans" pitchFamily="50" charset="0"/>
                <a:cs typeface="Arial" pitchFamily="34" charset="0"/>
              </a:rPr>
              <a:t>22%</a:t>
            </a:r>
          </a:p>
        </p:txBody>
      </p:sp>
      <p:sp>
        <p:nvSpPr>
          <p:cNvPr id="60" name="8 CuadroTexto"/>
          <p:cNvSpPr txBox="1">
            <a:spLocks noChangeArrowheads="1"/>
          </p:cNvSpPr>
          <p:nvPr/>
        </p:nvSpPr>
        <p:spPr bwMode="auto">
          <a:xfrm>
            <a:off x="8655885" y="1973666"/>
            <a:ext cx="71266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PE" sz="900" dirty="0">
                <a:solidFill>
                  <a:srgbClr val="58585A"/>
                </a:solidFill>
                <a:latin typeface="BNPP Sans" pitchFamily="50" charset="0"/>
                <a:cs typeface="Arial" pitchFamily="34" charset="0"/>
              </a:rPr>
              <a:t>38%*</a:t>
            </a:r>
          </a:p>
        </p:txBody>
      </p:sp>
      <p:sp>
        <p:nvSpPr>
          <p:cNvPr id="61" name="8 CuadroTexto"/>
          <p:cNvSpPr txBox="1">
            <a:spLocks noChangeArrowheads="1"/>
          </p:cNvSpPr>
          <p:nvPr/>
        </p:nvSpPr>
        <p:spPr bwMode="auto">
          <a:xfrm>
            <a:off x="8613786" y="2610345"/>
            <a:ext cx="71266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PE" sz="900" dirty="0">
                <a:solidFill>
                  <a:srgbClr val="58585A"/>
                </a:solidFill>
                <a:latin typeface="BNPP Sans" pitchFamily="50" charset="0"/>
                <a:cs typeface="Arial" pitchFamily="34" charset="0"/>
              </a:rPr>
              <a:t>12%</a:t>
            </a:r>
          </a:p>
        </p:txBody>
      </p:sp>
      <p:sp>
        <p:nvSpPr>
          <p:cNvPr id="62" name="8 CuadroTexto"/>
          <p:cNvSpPr txBox="1">
            <a:spLocks noChangeArrowheads="1"/>
          </p:cNvSpPr>
          <p:nvPr/>
        </p:nvSpPr>
        <p:spPr bwMode="auto">
          <a:xfrm>
            <a:off x="8613786" y="3246419"/>
            <a:ext cx="71266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PE" sz="900" dirty="0">
                <a:solidFill>
                  <a:srgbClr val="58585A"/>
                </a:solidFill>
                <a:latin typeface="BNPP Sans" pitchFamily="50" charset="0"/>
                <a:cs typeface="Arial" pitchFamily="34" charset="0"/>
              </a:rPr>
              <a:t>3%</a:t>
            </a:r>
          </a:p>
        </p:txBody>
      </p:sp>
      <p:sp>
        <p:nvSpPr>
          <p:cNvPr id="63" name="140 Rectángulo"/>
          <p:cNvSpPr/>
          <p:nvPr/>
        </p:nvSpPr>
        <p:spPr bwMode="auto">
          <a:xfrm>
            <a:off x="2633237" y="962052"/>
            <a:ext cx="928242" cy="272090"/>
          </a:xfrm>
          <a:prstGeom prst="rect">
            <a:avLst/>
          </a:prstGeom>
          <a:solidFill>
            <a:srgbClr val="2E8A5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58585A">
                <a:alpha val="40000"/>
              </a:srgbClr>
            </a:outerShdw>
          </a:effec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endParaRPr lang="es-PE" noProof="1">
              <a:solidFill>
                <a:srgbClr val="58585A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64" name="Rectángulo 132"/>
          <p:cNvSpPr/>
          <p:nvPr/>
        </p:nvSpPr>
        <p:spPr bwMode="auto">
          <a:xfrm>
            <a:off x="2753351" y="955432"/>
            <a:ext cx="6880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PE" sz="700" kern="0" dirty="0">
                <a:solidFill>
                  <a:sysClr val="window" lastClr="FFFFFF"/>
                </a:solidFill>
                <a:latin typeface="BNPP Sans" pitchFamily="50" charset="0"/>
                <a:cs typeface="Arial" pitchFamily="34" charset="0"/>
              </a:rPr>
              <a:t>INSURANCE  </a:t>
            </a:r>
          </a:p>
          <a:p>
            <a:pPr algn="ctr">
              <a:defRPr/>
            </a:pPr>
            <a:r>
              <a:rPr lang="es-PE" sz="700" kern="0" dirty="0">
                <a:solidFill>
                  <a:sysClr val="window" lastClr="FFFFFF"/>
                </a:solidFill>
                <a:latin typeface="BNPP Sans" pitchFamily="50" charset="0"/>
                <a:cs typeface="Arial" pitchFamily="34" charset="0"/>
              </a:rPr>
              <a:t> ACTIVITIES</a:t>
            </a:r>
          </a:p>
        </p:txBody>
      </p:sp>
      <p:cxnSp>
        <p:nvCxnSpPr>
          <p:cNvPr id="65" name="Conector recto 73"/>
          <p:cNvCxnSpPr/>
          <p:nvPr/>
        </p:nvCxnSpPr>
        <p:spPr bwMode="auto">
          <a:xfrm>
            <a:off x="2423674" y="910160"/>
            <a:ext cx="0" cy="3019515"/>
          </a:xfrm>
          <a:prstGeom prst="line">
            <a:avLst/>
          </a:prstGeom>
          <a:solidFill>
            <a:srgbClr val="BBE0E3"/>
          </a:solidFill>
          <a:ln w="3175" cap="flat" cmpd="sng" algn="ctr">
            <a:solidFill>
              <a:srgbClr val="FFFFFF">
                <a:lumMod val="85000"/>
              </a:srgb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Conector recto 74"/>
          <p:cNvCxnSpPr/>
          <p:nvPr/>
        </p:nvCxnSpPr>
        <p:spPr bwMode="auto">
          <a:xfrm>
            <a:off x="8292776" y="910160"/>
            <a:ext cx="0" cy="3091971"/>
          </a:xfrm>
          <a:prstGeom prst="line">
            <a:avLst/>
          </a:prstGeom>
          <a:solidFill>
            <a:srgbClr val="BBE0E3"/>
          </a:solidFill>
          <a:ln w="3175" cap="flat" cmpd="sng" algn="ctr">
            <a:solidFill>
              <a:srgbClr val="FFFFFF">
                <a:lumMod val="85000"/>
              </a:srgb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Rectángulo 75"/>
          <p:cNvSpPr/>
          <p:nvPr/>
        </p:nvSpPr>
        <p:spPr bwMode="auto">
          <a:xfrm>
            <a:off x="8673312" y="1363540"/>
            <a:ext cx="537053" cy="2638592"/>
          </a:xfrm>
          <a:prstGeom prst="rect">
            <a:avLst/>
          </a:prstGeom>
          <a:noFill/>
          <a:ln w="6350" cap="flat" cmpd="sng" algn="ctr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50000"/>
                <a:alpha val="40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900" b="0" i="0" u="none" strike="noStrike" kern="0" cap="none" spc="0" normalizeH="0" baseline="0" noProof="1">
              <a:ln>
                <a:noFill/>
              </a:ln>
              <a:solidFill>
                <a:srgbClr val="58585A"/>
              </a:solidFill>
              <a:effectLst/>
              <a:uLnTx/>
              <a:uFillTx/>
              <a:latin typeface="BNPP Sans" pitchFamily="50" charset="0"/>
              <a:cs typeface="Arial" pitchFamily="34" charset="0"/>
            </a:endParaRPr>
          </a:p>
        </p:txBody>
      </p:sp>
      <p:sp>
        <p:nvSpPr>
          <p:cNvPr id="68" name="Rectángulo 76"/>
          <p:cNvSpPr/>
          <p:nvPr/>
        </p:nvSpPr>
        <p:spPr bwMode="auto">
          <a:xfrm>
            <a:off x="1386234" y="1363540"/>
            <a:ext cx="470058" cy="2566136"/>
          </a:xfrm>
          <a:prstGeom prst="rect">
            <a:avLst/>
          </a:prstGeom>
          <a:noFill/>
          <a:ln w="6350" cap="flat" cmpd="sng" algn="ctr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50000"/>
                <a:alpha val="40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0" cap="none" spc="0" normalizeH="0" baseline="0" noProof="1">
              <a:ln>
                <a:noFill/>
              </a:ln>
              <a:solidFill>
                <a:srgbClr val="58585A"/>
              </a:solidFill>
              <a:effectLst/>
              <a:uLnTx/>
              <a:uFillTx/>
              <a:latin typeface="BNPP Sans" pitchFamily="50" charset="0"/>
              <a:cs typeface="Arial" pitchFamily="34" charset="0"/>
            </a:endParaRPr>
          </a:p>
        </p:txBody>
      </p:sp>
      <p:cxnSp>
        <p:nvCxnSpPr>
          <p:cNvPr id="69" name="Conector recto 80"/>
          <p:cNvCxnSpPr/>
          <p:nvPr/>
        </p:nvCxnSpPr>
        <p:spPr bwMode="auto">
          <a:xfrm flipH="1">
            <a:off x="3869688" y="910161"/>
            <a:ext cx="1" cy="2986402"/>
          </a:xfrm>
          <a:prstGeom prst="line">
            <a:avLst/>
          </a:prstGeom>
          <a:solidFill>
            <a:srgbClr val="BBE0E3"/>
          </a:solidFill>
          <a:ln w="3175" cap="flat" cmpd="sng" algn="ctr">
            <a:solidFill>
              <a:srgbClr val="FFFFFF">
                <a:lumMod val="85000"/>
              </a:srgb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CuadroTexto 81"/>
          <p:cNvSpPr txBox="1"/>
          <p:nvPr/>
        </p:nvSpPr>
        <p:spPr>
          <a:xfrm>
            <a:off x="2508735" y="1413558"/>
            <a:ext cx="9733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700" dirty="0" err="1">
                <a:solidFill>
                  <a:srgbClr val="58585A"/>
                </a:solidFill>
                <a:latin typeface="BNPP Sans" pitchFamily="50" charset="0"/>
                <a:cs typeface="Calibri"/>
              </a:rPr>
              <a:t>Savings</a:t>
            </a:r>
            <a:r>
              <a:rPr lang="es-ES" sz="700" dirty="0">
                <a:solidFill>
                  <a:srgbClr val="58585A"/>
                </a:solidFill>
                <a:latin typeface="BNPP Sans" pitchFamily="50" charset="0"/>
                <a:cs typeface="Calibri"/>
              </a:rPr>
              <a:t> / </a:t>
            </a:r>
            <a:r>
              <a:rPr lang="es-ES" sz="700" dirty="0" err="1">
                <a:solidFill>
                  <a:srgbClr val="58585A"/>
                </a:solidFill>
                <a:latin typeface="BNPP Sans" pitchFamily="50" charset="0"/>
                <a:cs typeface="Calibri"/>
              </a:rPr>
              <a:t>Protection</a:t>
            </a:r>
            <a:endParaRPr lang="es-ES" sz="700" dirty="0">
              <a:solidFill>
                <a:srgbClr val="58585A"/>
              </a:solidFill>
              <a:latin typeface="BNPP Sans" pitchFamily="50" charset="0"/>
              <a:cs typeface="Calibri"/>
            </a:endParaRPr>
          </a:p>
        </p:txBody>
      </p:sp>
      <p:sp>
        <p:nvSpPr>
          <p:cNvPr id="71" name="CuadroTexto 82"/>
          <p:cNvSpPr txBox="1"/>
          <p:nvPr/>
        </p:nvSpPr>
        <p:spPr>
          <a:xfrm>
            <a:off x="2508735" y="1908723"/>
            <a:ext cx="9733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700" dirty="0" err="1">
                <a:solidFill>
                  <a:srgbClr val="58585A"/>
                </a:solidFill>
                <a:latin typeface="BNPP Sans" pitchFamily="50" charset="0"/>
                <a:cs typeface="Calibri"/>
              </a:rPr>
              <a:t>Savings</a:t>
            </a:r>
            <a:r>
              <a:rPr lang="es-ES" sz="700" dirty="0">
                <a:solidFill>
                  <a:srgbClr val="58585A"/>
                </a:solidFill>
                <a:latin typeface="BNPP Sans" pitchFamily="50" charset="0"/>
                <a:cs typeface="Calibri"/>
              </a:rPr>
              <a:t> / </a:t>
            </a:r>
            <a:r>
              <a:rPr lang="es-ES" sz="700" dirty="0" err="1">
                <a:solidFill>
                  <a:srgbClr val="58585A"/>
                </a:solidFill>
                <a:latin typeface="BNPP Sans" pitchFamily="50" charset="0"/>
                <a:cs typeface="Calibri"/>
              </a:rPr>
              <a:t>Protection</a:t>
            </a:r>
            <a:endParaRPr lang="es-ES" sz="700" dirty="0">
              <a:solidFill>
                <a:srgbClr val="58585A"/>
              </a:solidFill>
              <a:latin typeface="BNPP Sans" pitchFamily="50" charset="0"/>
              <a:cs typeface="Calibri"/>
            </a:endParaRPr>
          </a:p>
        </p:txBody>
      </p:sp>
      <p:sp>
        <p:nvSpPr>
          <p:cNvPr id="72" name="CuadroTexto 83"/>
          <p:cNvSpPr txBox="1"/>
          <p:nvPr/>
        </p:nvSpPr>
        <p:spPr>
          <a:xfrm>
            <a:off x="2508735" y="2569209"/>
            <a:ext cx="9733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700" dirty="0" err="1">
                <a:solidFill>
                  <a:srgbClr val="58585A"/>
                </a:solidFill>
                <a:latin typeface="BNPP Sans" pitchFamily="50" charset="0"/>
                <a:cs typeface="Calibri"/>
              </a:rPr>
              <a:t>Savings</a:t>
            </a:r>
            <a:r>
              <a:rPr lang="es-ES" sz="700" dirty="0">
                <a:solidFill>
                  <a:srgbClr val="58585A"/>
                </a:solidFill>
                <a:latin typeface="BNPP Sans" pitchFamily="50" charset="0"/>
                <a:cs typeface="Calibri"/>
              </a:rPr>
              <a:t> / </a:t>
            </a:r>
            <a:r>
              <a:rPr lang="es-ES" sz="700" dirty="0" err="1">
                <a:solidFill>
                  <a:srgbClr val="58585A"/>
                </a:solidFill>
                <a:latin typeface="BNPP Sans" pitchFamily="50" charset="0"/>
                <a:cs typeface="Calibri"/>
              </a:rPr>
              <a:t>Protection</a:t>
            </a:r>
            <a:endParaRPr lang="es-ES" sz="700" dirty="0">
              <a:solidFill>
                <a:srgbClr val="58585A"/>
              </a:solidFill>
              <a:latin typeface="BNPP Sans" pitchFamily="50" charset="0"/>
              <a:cs typeface="Calibri"/>
            </a:endParaRPr>
          </a:p>
        </p:txBody>
      </p:sp>
      <p:sp>
        <p:nvSpPr>
          <p:cNvPr id="73" name="CuadroTexto 84"/>
          <p:cNvSpPr txBox="1"/>
          <p:nvPr/>
        </p:nvSpPr>
        <p:spPr>
          <a:xfrm>
            <a:off x="2508735" y="3187278"/>
            <a:ext cx="9733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700" dirty="0" err="1">
                <a:solidFill>
                  <a:srgbClr val="58585A"/>
                </a:solidFill>
                <a:latin typeface="BNPP Sans" pitchFamily="50" charset="0"/>
                <a:cs typeface="Calibri"/>
              </a:rPr>
              <a:t>Savings</a:t>
            </a:r>
            <a:r>
              <a:rPr lang="es-ES" sz="700" dirty="0">
                <a:solidFill>
                  <a:srgbClr val="58585A"/>
                </a:solidFill>
                <a:latin typeface="BNPP Sans" pitchFamily="50" charset="0"/>
                <a:cs typeface="Calibri"/>
              </a:rPr>
              <a:t> / </a:t>
            </a:r>
            <a:r>
              <a:rPr lang="es-ES" sz="700" dirty="0" err="1">
                <a:solidFill>
                  <a:srgbClr val="58585A"/>
                </a:solidFill>
                <a:latin typeface="BNPP Sans" pitchFamily="50" charset="0"/>
                <a:cs typeface="Calibri"/>
              </a:rPr>
              <a:t>Protection</a:t>
            </a:r>
            <a:endParaRPr lang="es-ES" sz="700" dirty="0">
              <a:solidFill>
                <a:srgbClr val="58585A"/>
              </a:solidFill>
              <a:latin typeface="BNPP Sans" pitchFamily="50" charset="0"/>
              <a:cs typeface="Calibri"/>
            </a:endParaRPr>
          </a:p>
        </p:txBody>
      </p:sp>
      <p:cxnSp>
        <p:nvCxnSpPr>
          <p:cNvPr id="74" name="Conector recto 87"/>
          <p:cNvCxnSpPr/>
          <p:nvPr/>
        </p:nvCxnSpPr>
        <p:spPr bwMode="auto">
          <a:xfrm>
            <a:off x="936179" y="1292617"/>
            <a:ext cx="8261033" cy="0"/>
          </a:xfrm>
          <a:prstGeom prst="line">
            <a:avLst/>
          </a:prstGeom>
          <a:solidFill>
            <a:srgbClr val="BBE0E3"/>
          </a:solidFill>
          <a:ln w="12700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8 CuadroTexto"/>
          <p:cNvSpPr txBox="1">
            <a:spLocks noChangeArrowheads="1"/>
          </p:cNvSpPr>
          <p:nvPr/>
        </p:nvSpPr>
        <p:spPr bwMode="auto">
          <a:xfrm>
            <a:off x="1287088" y="3633033"/>
            <a:ext cx="71266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PE" sz="900" dirty="0">
                <a:solidFill>
                  <a:srgbClr val="58585A"/>
                </a:solidFill>
                <a:latin typeface="BNPP Sans" pitchFamily="50" charset="0"/>
                <a:cs typeface="Arial" pitchFamily="34" charset="0"/>
              </a:rPr>
              <a:t>63%</a:t>
            </a:r>
          </a:p>
        </p:txBody>
      </p:sp>
      <p:sp>
        <p:nvSpPr>
          <p:cNvPr id="78" name="8 CuadroTexto"/>
          <p:cNvSpPr txBox="1">
            <a:spLocks noChangeArrowheads="1"/>
          </p:cNvSpPr>
          <p:nvPr/>
        </p:nvSpPr>
        <p:spPr bwMode="auto">
          <a:xfrm>
            <a:off x="8655885" y="3669213"/>
            <a:ext cx="71266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PE" sz="900" dirty="0">
                <a:solidFill>
                  <a:srgbClr val="58585A"/>
                </a:solidFill>
                <a:latin typeface="BNPP Sans" pitchFamily="50" charset="0"/>
                <a:cs typeface="Arial" pitchFamily="34" charset="0"/>
              </a:rPr>
              <a:t>75%</a:t>
            </a:r>
          </a:p>
        </p:txBody>
      </p:sp>
      <p:sp>
        <p:nvSpPr>
          <p:cNvPr id="79" name="Freeform 31"/>
          <p:cNvSpPr>
            <a:spLocks/>
          </p:cNvSpPr>
          <p:nvPr>
            <p:custDataLst>
              <p:tags r:id="rId1"/>
            </p:custDataLst>
          </p:nvPr>
        </p:nvSpPr>
        <p:spPr bwMode="gray">
          <a:xfrm>
            <a:off x="8542366" y="3544596"/>
            <a:ext cx="826189" cy="438485"/>
          </a:xfrm>
          <a:custGeom>
            <a:avLst/>
            <a:gdLst>
              <a:gd name="T0" fmla="*/ 2147483647 w 3884"/>
              <a:gd name="T1" fmla="*/ 2147483647 h 1600"/>
              <a:gd name="T2" fmla="*/ 2147483647 w 3884"/>
              <a:gd name="T3" fmla="*/ 2147483647 h 1600"/>
              <a:gd name="T4" fmla="*/ 2147483647 w 3884"/>
              <a:gd name="T5" fmla="*/ 2147483647 h 1600"/>
              <a:gd name="T6" fmla="*/ 2147483647 w 3884"/>
              <a:gd name="T7" fmla="*/ 2147483647 h 1600"/>
              <a:gd name="T8" fmla="*/ 2147483647 w 3884"/>
              <a:gd name="T9" fmla="*/ 2147483647 h 1600"/>
              <a:gd name="T10" fmla="*/ 2147483647 w 3884"/>
              <a:gd name="T11" fmla="*/ 2147483647 h 1600"/>
              <a:gd name="T12" fmla="*/ 0 w 3884"/>
              <a:gd name="T13" fmla="*/ 2147483647 h 1600"/>
              <a:gd name="T14" fmla="*/ 2147483647 w 3884"/>
              <a:gd name="T15" fmla="*/ 2147483647 h 1600"/>
              <a:gd name="T16" fmla="*/ 2147483647 w 3884"/>
              <a:gd name="T17" fmla="*/ 2147483647 h 1600"/>
              <a:gd name="T18" fmla="*/ 2147483647 w 3884"/>
              <a:gd name="T19" fmla="*/ 2147483647 h 1600"/>
              <a:gd name="T20" fmla="*/ 2147483647 w 3884"/>
              <a:gd name="T21" fmla="*/ 2147483647 h 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84"/>
              <a:gd name="T34" fmla="*/ 0 h 1600"/>
              <a:gd name="T35" fmla="*/ 3884 w 3884"/>
              <a:gd name="T36" fmla="*/ 1600 h 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84" h="1600">
                <a:moveTo>
                  <a:pt x="297" y="1346"/>
                </a:moveTo>
                <a:cubicBezTo>
                  <a:pt x="918" y="1523"/>
                  <a:pt x="1726" y="1533"/>
                  <a:pt x="2310" y="1448"/>
                </a:cubicBezTo>
                <a:cubicBezTo>
                  <a:pt x="3125" y="1334"/>
                  <a:pt x="3798" y="1192"/>
                  <a:pt x="3810" y="884"/>
                </a:cubicBezTo>
                <a:cubicBezTo>
                  <a:pt x="3822" y="576"/>
                  <a:pt x="3114" y="204"/>
                  <a:pt x="1945" y="137"/>
                </a:cubicBezTo>
                <a:cubicBezTo>
                  <a:pt x="645" y="63"/>
                  <a:pt x="74" y="564"/>
                  <a:pt x="74" y="724"/>
                </a:cubicBezTo>
                <a:cubicBezTo>
                  <a:pt x="74" y="884"/>
                  <a:pt x="394" y="1032"/>
                  <a:pt x="781" y="1072"/>
                </a:cubicBezTo>
                <a:cubicBezTo>
                  <a:pt x="280" y="1135"/>
                  <a:pt x="0" y="912"/>
                  <a:pt x="0" y="724"/>
                </a:cubicBezTo>
                <a:cubicBezTo>
                  <a:pt x="0" y="536"/>
                  <a:pt x="473" y="0"/>
                  <a:pt x="1951" y="68"/>
                </a:cubicBezTo>
                <a:cubicBezTo>
                  <a:pt x="2863" y="110"/>
                  <a:pt x="3884" y="433"/>
                  <a:pt x="3878" y="884"/>
                </a:cubicBezTo>
                <a:cubicBezTo>
                  <a:pt x="3872" y="1335"/>
                  <a:pt x="2873" y="1446"/>
                  <a:pt x="2276" y="1523"/>
                </a:cubicBezTo>
                <a:cubicBezTo>
                  <a:pt x="1679" y="1600"/>
                  <a:pt x="553" y="1580"/>
                  <a:pt x="297" y="1346"/>
                </a:cubicBezTo>
                <a:close/>
              </a:path>
            </a:pathLst>
          </a:custGeom>
          <a:solidFill>
            <a:srgbClr val="06C245"/>
          </a:solidFill>
          <a:ln w="9525">
            <a:solidFill>
              <a:srgbClr val="009999"/>
            </a:solidFill>
            <a:round/>
            <a:headEnd/>
            <a:tailEnd/>
          </a:ln>
          <a:effectLst>
            <a:outerShdw blurRad="50800" dist="38100" dir="2700000" algn="tl" rotWithShape="0">
              <a:srgbClr val="FFFFFF">
                <a:lumMod val="75000"/>
                <a:alpha val="43000"/>
              </a:srgbClr>
            </a:outerShdw>
          </a:effectLst>
        </p:spPr>
        <p:txBody>
          <a:bodyPr tIns="91440" bIns="9144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NPP Sans" pitchFamily="50" charset="0"/>
              <a:cs typeface="Arial" pitchFamily="34" charset="0"/>
            </a:endParaRPr>
          </a:p>
        </p:txBody>
      </p:sp>
      <p:sp>
        <p:nvSpPr>
          <p:cNvPr id="80" name="Freeform 31"/>
          <p:cNvSpPr>
            <a:spLocks/>
          </p:cNvSpPr>
          <p:nvPr>
            <p:custDataLst>
              <p:tags r:id="rId2"/>
            </p:custDataLst>
          </p:nvPr>
        </p:nvSpPr>
        <p:spPr bwMode="gray">
          <a:xfrm>
            <a:off x="1230328" y="3491191"/>
            <a:ext cx="826189" cy="438485"/>
          </a:xfrm>
          <a:custGeom>
            <a:avLst/>
            <a:gdLst>
              <a:gd name="T0" fmla="*/ 2147483647 w 3884"/>
              <a:gd name="T1" fmla="*/ 2147483647 h 1600"/>
              <a:gd name="T2" fmla="*/ 2147483647 w 3884"/>
              <a:gd name="T3" fmla="*/ 2147483647 h 1600"/>
              <a:gd name="T4" fmla="*/ 2147483647 w 3884"/>
              <a:gd name="T5" fmla="*/ 2147483647 h 1600"/>
              <a:gd name="T6" fmla="*/ 2147483647 w 3884"/>
              <a:gd name="T7" fmla="*/ 2147483647 h 1600"/>
              <a:gd name="T8" fmla="*/ 2147483647 w 3884"/>
              <a:gd name="T9" fmla="*/ 2147483647 h 1600"/>
              <a:gd name="T10" fmla="*/ 2147483647 w 3884"/>
              <a:gd name="T11" fmla="*/ 2147483647 h 1600"/>
              <a:gd name="T12" fmla="*/ 0 w 3884"/>
              <a:gd name="T13" fmla="*/ 2147483647 h 1600"/>
              <a:gd name="T14" fmla="*/ 2147483647 w 3884"/>
              <a:gd name="T15" fmla="*/ 2147483647 h 1600"/>
              <a:gd name="T16" fmla="*/ 2147483647 w 3884"/>
              <a:gd name="T17" fmla="*/ 2147483647 h 1600"/>
              <a:gd name="T18" fmla="*/ 2147483647 w 3884"/>
              <a:gd name="T19" fmla="*/ 2147483647 h 1600"/>
              <a:gd name="T20" fmla="*/ 2147483647 w 3884"/>
              <a:gd name="T21" fmla="*/ 2147483647 h 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84"/>
              <a:gd name="T34" fmla="*/ 0 h 1600"/>
              <a:gd name="T35" fmla="*/ 3884 w 3884"/>
              <a:gd name="T36" fmla="*/ 1600 h 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84" h="1600">
                <a:moveTo>
                  <a:pt x="297" y="1346"/>
                </a:moveTo>
                <a:cubicBezTo>
                  <a:pt x="918" y="1523"/>
                  <a:pt x="1726" y="1533"/>
                  <a:pt x="2310" y="1448"/>
                </a:cubicBezTo>
                <a:cubicBezTo>
                  <a:pt x="3125" y="1334"/>
                  <a:pt x="3798" y="1192"/>
                  <a:pt x="3810" y="884"/>
                </a:cubicBezTo>
                <a:cubicBezTo>
                  <a:pt x="3822" y="576"/>
                  <a:pt x="3114" y="204"/>
                  <a:pt x="1945" y="137"/>
                </a:cubicBezTo>
                <a:cubicBezTo>
                  <a:pt x="645" y="63"/>
                  <a:pt x="74" y="564"/>
                  <a:pt x="74" y="724"/>
                </a:cubicBezTo>
                <a:cubicBezTo>
                  <a:pt x="74" y="884"/>
                  <a:pt x="394" y="1032"/>
                  <a:pt x="781" y="1072"/>
                </a:cubicBezTo>
                <a:cubicBezTo>
                  <a:pt x="280" y="1135"/>
                  <a:pt x="0" y="912"/>
                  <a:pt x="0" y="724"/>
                </a:cubicBezTo>
                <a:cubicBezTo>
                  <a:pt x="0" y="536"/>
                  <a:pt x="473" y="0"/>
                  <a:pt x="1951" y="68"/>
                </a:cubicBezTo>
                <a:cubicBezTo>
                  <a:pt x="2863" y="110"/>
                  <a:pt x="3884" y="433"/>
                  <a:pt x="3878" y="884"/>
                </a:cubicBezTo>
                <a:cubicBezTo>
                  <a:pt x="3872" y="1335"/>
                  <a:pt x="2873" y="1446"/>
                  <a:pt x="2276" y="1523"/>
                </a:cubicBezTo>
                <a:cubicBezTo>
                  <a:pt x="1679" y="1600"/>
                  <a:pt x="553" y="1580"/>
                  <a:pt x="297" y="1346"/>
                </a:cubicBezTo>
                <a:close/>
              </a:path>
            </a:pathLst>
          </a:custGeom>
          <a:solidFill>
            <a:srgbClr val="06C245"/>
          </a:solidFill>
          <a:ln w="9525">
            <a:solidFill>
              <a:srgbClr val="009999"/>
            </a:solidFill>
            <a:round/>
            <a:headEnd/>
            <a:tailEnd/>
          </a:ln>
          <a:effectLst>
            <a:outerShdw blurRad="50800" dist="38100" dir="2700000" algn="tl" rotWithShape="0">
              <a:srgbClr val="FFFFFF">
                <a:lumMod val="75000"/>
                <a:alpha val="43000"/>
              </a:srgbClr>
            </a:outerShdw>
          </a:effectLst>
        </p:spPr>
        <p:txBody>
          <a:bodyPr tIns="91440" bIns="9144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NPP Sans" pitchFamily="50" charset="0"/>
              <a:cs typeface="Arial" pitchFamily="34" charset="0"/>
            </a:endParaRPr>
          </a:p>
        </p:txBody>
      </p:sp>
      <p:pic>
        <p:nvPicPr>
          <p:cNvPr id="82" name="81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329" y="3314212"/>
            <a:ext cx="728818" cy="184597"/>
          </a:xfrm>
          <a:prstGeom prst="rect">
            <a:avLst/>
          </a:prstGeom>
        </p:spPr>
      </p:pic>
      <p:pic>
        <p:nvPicPr>
          <p:cNvPr id="83" name="82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690" y="1903982"/>
            <a:ext cx="534628" cy="308267"/>
          </a:xfrm>
          <a:prstGeom prst="rect">
            <a:avLst/>
          </a:prstGeom>
        </p:spPr>
      </p:pic>
      <p:pic>
        <p:nvPicPr>
          <p:cNvPr id="84" name="83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68" y="1372572"/>
            <a:ext cx="496711" cy="253182"/>
          </a:xfrm>
          <a:prstGeom prst="rect">
            <a:avLst/>
          </a:prstGeom>
        </p:spPr>
      </p:pic>
      <p:pic>
        <p:nvPicPr>
          <p:cNvPr id="85" name="84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891" y="1955756"/>
            <a:ext cx="595350" cy="204718"/>
          </a:xfrm>
          <a:prstGeom prst="rect">
            <a:avLst/>
          </a:prstGeom>
        </p:spPr>
      </p:pic>
      <p:pic>
        <p:nvPicPr>
          <p:cNvPr id="24578" name="Picture 2" descr="Resultado de imagen para ecuador 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91" y="3509306"/>
            <a:ext cx="340200" cy="19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ángulo 93"/>
          <p:cNvSpPr/>
          <p:nvPr/>
        </p:nvSpPr>
        <p:spPr bwMode="auto">
          <a:xfrm>
            <a:off x="574565" y="4378214"/>
            <a:ext cx="338747" cy="345449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1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CuadroTexto 94"/>
          <p:cNvSpPr txBox="1"/>
          <p:nvPr/>
        </p:nvSpPr>
        <p:spPr>
          <a:xfrm>
            <a:off x="574144" y="4363134"/>
            <a:ext cx="296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92" name="Rectángulo 95"/>
          <p:cNvSpPr/>
          <p:nvPr/>
        </p:nvSpPr>
        <p:spPr bwMode="auto">
          <a:xfrm>
            <a:off x="3755470" y="4378215"/>
            <a:ext cx="338747" cy="34821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1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CuadroTexto 96"/>
          <p:cNvSpPr txBox="1"/>
          <p:nvPr/>
        </p:nvSpPr>
        <p:spPr>
          <a:xfrm>
            <a:off x="3770760" y="4365901"/>
            <a:ext cx="296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94" name="Rectángulo 97"/>
          <p:cNvSpPr/>
          <p:nvPr/>
        </p:nvSpPr>
        <p:spPr bwMode="auto">
          <a:xfrm>
            <a:off x="7102609" y="4363133"/>
            <a:ext cx="338747" cy="343611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1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5" name="CuadroTexto 98"/>
          <p:cNvSpPr txBox="1"/>
          <p:nvPr/>
        </p:nvSpPr>
        <p:spPr>
          <a:xfrm>
            <a:off x="7015271" y="6221393"/>
            <a:ext cx="296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96" name="CuadroTexto 113"/>
          <p:cNvSpPr txBox="1"/>
          <p:nvPr/>
        </p:nvSpPr>
        <p:spPr>
          <a:xfrm>
            <a:off x="871349" y="4395834"/>
            <a:ext cx="2601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58585A"/>
                </a:solidFill>
              </a:rPr>
              <a:t>CRÉDITOS HIPOTECARIOS </a:t>
            </a:r>
            <a:r>
              <a:rPr lang="es-ES" sz="900" dirty="0" smtClean="0">
                <a:solidFill>
                  <a:srgbClr val="58585A"/>
                </a:solidFill>
              </a:rPr>
              <a:t>(</a:t>
            </a:r>
            <a:r>
              <a:rPr lang="es-ES" sz="1000" dirty="0" smtClean="0">
                <a:solidFill>
                  <a:srgbClr val="58585A"/>
                </a:solidFill>
              </a:rPr>
              <a:t>4</a:t>
            </a:r>
            <a:r>
              <a:rPr lang="es-ES" sz="1000" dirty="0" smtClean="0">
                <a:solidFill>
                  <a:srgbClr val="58585A"/>
                </a:solidFill>
              </a:rPr>
              <a:t>1,1 </a:t>
            </a:r>
            <a:r>
              <a:rPr lang="es-ES" sz="1000" dirty="0" err="1">
                <a:solidFill>
                  <a:srgbClr val="58585A"/>
                </a:solidFill>
              </a:rPr>
              <a:t>Bn</a:t>
            </a:r>
            <a:r>
              <a:rPr lang="es-ES" sz="1000" dirty="0">
                <a:solidFill>
                  <a:srgbClr val="58585A"/>
                </a:solidFill>
              </a:rPr>
              <a:t> </a:t>
            </a:r>
            <a:r>
              <a:rPr lang="es-ES" sz="1000" dirty="0" smtClean="0">
                <a:solidFill>
                  <a:srgbClr val="58585A"/>
                </a:solidFill>
              </a:rPr>
              <a:t>SOL</a:t>
            </a:r>
            <a:r>
              <a:rPr lang="fr-FR" sz="900" dirty="0" smtClean="0">
                <a:solidFill>
                  <a:srgbClr val="58585A"/>
                </a:solidFill>
                <a:latin typeface="Calibri" pitchFamily="34" charset="0"/>
              </a:rPr>
              <a:t>)</a:t>
            </a:r>
            <a:endParaRPr lang="es-ES" sz="900" dirty="0">
              <a:solidFill>
                <a:srgbClr val="58585A"/>
              </a:solidFill>
            </a:endParaRPr>
          </a:p>
        </p:txBody>
      </p:sp>
      <p:sp>
        <p:nvSpPr>
          <p:cNvPr id="97" name="CuadroTexto 114"/>
          <p:cNvSpPr txBox="1"/>
          <p:nvPr/>
        </p:nvSpPr>
        <p:spPr>
          <a:xfrm>
            <a:off x="4094219" y="4402127"/>
            <a:ext cx="2515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58585A"/>
                </a:solidFill>
              </a:rPr>
              <a:t>CONSUMO REVOLVENTE</a:t>
            </a:r>
            <a:r>
              <a:rPr lang="es-ES" sz="800" dirty="0">
                <a:solidFill>
                  <a:srgbClr val="58585A"/>
                </a:solidFill>
              </a:rPr>
              <a:t> ( </a:t>
            </a:r>
            <a:r>
              <a:rPr lang="es-ES" sz="1000" dirty="0" smtClean="0">
                <a:solidFill>
                  <a:srgbClr val="58585A"/>
                </a:solidFill>
              </a:rPr>
              <a:t>13,7 </a:t>
            </a:r>
            <a:r>
              <a:rPr lang="es-ES" sz="1000" dirty="0" err="1">
                <a:solidFill>
                  <a:srgbClr val="58585A"/>
                </a:solidFill>
              </a:rPr>
              <a:t>Bn</a:t>
            </a:r>
            <a:r>
              <a:rPr lang="es-ES" sz="1000" dirty="0">
                <a:solidFill>
                  <a:srgbClr val="58585A"/>
                </a:solidFill>
              </a:rPr>
              <a:t> </a:t>
            </a:r>
            <a:r>
              <a:rPr lang="es-ES" sz="1000" dirty="0" smtClean="0">
                <a:solidFill>
                  <a:srgbClr val="58585A"/>
                </a:solidFill>
              </a:rPr>
              <a:t>SOL</a:t>
            </a:r>
            <a:r>
              <a:rPr lang="fr-FR" sz="800" dirty="0" smtClean="0">
                <a:solidFill>
                  <a:srgbClr val="58585A"/>
                </a:solidFill>
                <a:latin typeface="Calibri" pitchFamily="34" charset="0"/>
              </a:rPr>
              <a:t>)</a:t>
            </a:r>
            <a:endParaRPr lang="es-ES" sz="800" dirty="0">
              <a:solidFill>
                <a:srgbClr val="58585A"/>
              </a:solidFill>
            </a:endParaRPr>
          </a:p>
        </p:txBody>
      </p:sp>
      <p:sp>
        <p:nvSpPr>
          <p:cNvPr id="98" name="CuadroTexto 115"/>
          <p:cNvSpPr txBox="1"/>
          <p:nvPr/>
        </p:nvSpPr>
        <p:spPr>
          <a:xfrm>
            <a:off x="7560252" y="4466328"/>
            <a:ext cx="2696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58585A"/>
                </a:solidFill>
              </a:rPr>
              <a:t>CONSUMO NO REVOLVENTE </a:t>
            </a:r>
            <a:r>
              <a:rPr lang="es-ES" sz="900" dirty="0" smtClean="0">
                <a:solidFill>
                  <a:srgbClr val="58585A"/>
                </a:solidFill>
              </a:rPr>
              <a:t>(</a:t>
            </a:r>
            <a:r>
              <a:rPr lang="es-ES" sz="1000" dirty="0" smtClean="0">
                <a:solidFill>
                  <a:srgbClr val="58585A"/>
                </a:solidFill>
              </a:rPr>
              <a:t>24,1 </a:t>
            </a:r>
            <a:r>
              <a:rPr lang="es-ES" sz="1000" dirty="0" err="1" smtClean="0">
                <a:solidFill>
                  <a:srgbClr val="58585A"/>
                </a:solidFill>
              </a:rPr>
              <a:t>Bn</a:t>
            </a:r>
            <a:r>
              <a:rPr lang="es-ES" sz="1000" dirty="0" smtClean="0">
                <a:solidFill>
                  <a:srgbClr val="58585A"/>
                </a:solidFill>
              </a:rPr>
              <a:t> SOL</a:t>
            </a:r>
            <a:r>
              <a:rPr lang="fr-FR" sz="900" dirty="0" smtClean="0">
                <a:solidFill>
                  <a:srgbClr val="58585A"/>
                </a:solidFill>
                <a:latin typeface="Calibri" pitchFamily="34" charset="0"/>
              </a:rPr>
              <a:t>)</a:t>
            </a:r>
            <a:endParaRPr lang="es-ES" sz="900" dirty="0">
              <a:solidFill>
                <a:srgbClr val="58585A"/>
              </a:solidFill>
            </a:endParaRPr>
          </a:p>
        </p:txBody>
      </p:sp>
      <p:sp>
        <p:nvSpPr>
          <p:cNvPr id="100" name="CuadroTexto 115"/>
          <p:cNvSpPr txBox="1"/>
          <p:nvPr/>
        </p:nvSpPr>
        <p:spPr>
          <a:xfrm>
            <a:off x="6939572" y="6100451"/>
            <a:ext cx="2735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i="1" dirty="0">
                <a:solidFill>
                  <a:srgbClr val="58585A"/>
                </a:solidFill>
              </a:rPr>
              <a:t>*   Sum of </a:t>
            </a:r>
            <a:r>
              <a:rPr lang="es-ES" sz="800" i="1" dirty="0" err="1">
                <a:solidFill>
                  <a:srgbClr val="58585A"/>
                </a:solidFill>
              </a:rPr>
              <a:t>Marketshare</a:t>
            </a:r>
            <a:r>
              <a:rPr lang="es-ES" sz="800" i="1" dirty="0">
                <a:solidFill>
                  <a:srgbClr val="58585A"/>
                </a:solidFill>
              </a:rPr>
              <a:t>: (BCP + MI BANCO)</a:t>
            </a:r>
          </a:p>
          <a:p>
            <a:r>
              <a:rPr lang="es-ES_tradnl" sz="800" i="1" dirty="0">
                <a:solidFill>
                  <a:srgbClr val="58585A"/>
                </a:solidFill>
              </a:rPr>
              <a:t>**  </a:t>
            </a:r>
            <a:r>
              <a:rPr lang="en-US" sz="800" i="1" dirty="0">
                <a:solidFill>
                  <a:srgbClr val="58585A"/>
                </a:solidFill>
              </a:rPr>
              <a:t>Retail, corporate and state banking is not considered</a:t>
            </a:r>
            <a:endParaRPr lang="es-ES" sz="800" i="1" dirty="0">
              <a:solidFill>
                <a:srgbClr val="58585A"/>
              </a:solidFill>
            </a:endParaRPr>
          </a:p>
        </p:txBody>
      </p:sp>
      <p:graphicFrame>
        <p:nvGraphicFramePr>
          <p:cNvPr id="101" name="3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9784126"/>
              </p:ext>
            </p:extLst>
          </p:nvPr>
        </p:nvGraphicFramePr>
        <p:xfrm>
          <a:off x="855407" y="4726430"/>
          <a:ext cx="2409306" cy="133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02" name="6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1486639"/>
              </p:ext>
            </p:extLst>
          </p:nvPr>
        </p:nvGraphicFramePr>
        <p:xfrm>
          <a:off x="3862014" y="4756551"/>
          <a:ext cx="2447466" cy="1293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03" name="7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8331392"/>
              </p:ext>
            </p:extLst>
          </p:nvPr>
        </p:nvGraphicFramePr>
        <p:xfrm>
          <a:off x="7660363" y="4726430"/>
          <a:ext cx="1791948" cy="1333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pic>
        <p:nvPicPr>
          <p:cNvPr id="88" name="87 Imagen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41" y="2630559"/>
            <a:ext cx="737017" cy="135686"/>
          </a:xfrm>
          <a:prstGeom prst="rect">
            <a:avLst/>
          </a:prstGeom>
        </p:spPr>
      </p:pic>
      <p:pic>
        <p:nvPicPr>
          <p:cNvPr id="106" name="105 Imagen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839" y="2657259"/>
            <a:ext cx="809202" cy="168557"/>
          </a:xfrm>
          <a:prstGeom prst="rect">
            <a:avLst/>
          </a:prstGeom>
        </p:spPr>
      </p:pic>
      <p:sp>
        <p:nvSpPr>
          <p:cNvPr id="114" name="CuadroTexto 96"/>
          <p:cNvSpPr txBox="1"/>
          <p:nvPr/>
        </p:nvSpPr>
        <p:spPr>
          <a:xfrm>
            <a:off x="7123650" y="4387074"/>
            <a:ext cx="296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Calibri"/>
                <a:cs typeface="Calibri"/>
              </a:rPr>
              <a:t>3</a:t>
            </a:r>
          </a:p>
        </p:txBody>
      </p:sp>
      <p:cxnSp>
        <p:nvCxnSpPr>
          <p:cNvPr id="115" name="Conector recto 91"/>
          <p:cNvCxnSpPr/>
          <p:nvPr/>
        </p:nvCxnSpPr>
        <p:spPr bwMode="auto">
          <a:xfrm>
            <a:off x="3747127" y="4356373"/>
            <a:ext cx="0" cy="156703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Conector recto 92"/>
          <p:cNvCxnSpPr/>
          <p:nvPr/>
        </p:nvCxnSpPr>
        <p:spPr bwMode="auto">
          <a:xfrm>
            <a:off x="7102609" y="4387074"/>
            <a:ext cx="0" cy="153633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Conector recto 90"/>
          <p:cNvCxnSpPr/>
          <p:nvPr/>
        </p:nvCxnSpPr>
        <p:spPr bwMode="auto">
          <a:xfrm>
            <a:off x="607503" y="4726430"/>
            <a:ext cx="960450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103 Rectángulo"/>
          <p:cNvSpPr/>
          <p:nvPr/>
        </p:nvSpPr>
        <p:spPr>
          <a:xfrm>
            <a:off x="452405" y="296615"/>
            <a:ext cx="4855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1" dirty="0">
                <a:solidFill>
                  <a:srgbClr val="00915A"/>
                </a:solidFill>
                <a:latin typeface="BNPP Sans" pitchFamily="50" charset="0"/>
              </a:rPr>
              <a:t>Banca : Particularidad de la industria</a:t>
            </a:r>
            <a:endParaRPr lang="es-PE" sz="2400" b="1" dirty="0">
              <a:latin typeface="BNPP Sans" pitchFamily="50" charset="0"/>
            </a:endParaRPr>
          </a:p>
        </p:txBody>
      </p: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859" y="3437830"/>
            <a:ext cx="831492" cy="1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54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ángulo 58">
            <a:extLst>
              <a:ext uri="{FF2B5EF4-FFF2-40B4-BE49-F238E27FC236}">
                <a16:creationId xmlns:a16="http://schemas.microsoft.com/office/drawing/2014/main" xmlns="" id="{A956BD00-4E14-4571-9EBB-7C80DC03806B}"/>
              </a:ext>
            </a:extLst>
          </p:cNvPr>
          <p:cNvSpPr/>
          <p:nvPr/>
        </p:nvSpPr>
        <p:spPr>
          <a:xfrm>
            <a:off x="9847090" y="1235921"/>
            <a:ext cx="750519" cy="375178"/>
          </a:xfrm>
          <a:prstGeom prst="rect">
            <a:avLst/>
          </a:prstGeom>
          <a:solidFill>
            <a:schemeClr val="accent2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44" name="Rectángulo 143">
            <a:extLst>
              <a:ext uri="{FF2B5EF4-FFF2-40B4-BE49-F238E27FC236}">
                <a16:creationId xmlns:a16="http://schemas.microsoft.com/office/drawing/2014/main" xmlns="" id="{F1659255-DBAC-40EC-9CC3-402FD99AD737}"/>
              </a:ext>
            </a:extLst>
          </p:cNvPr>
          <p:cNvSpPr/>
          <p:nvPr/>
        </p:nvSpPr>
        <p:spPr>
          <a:xfrm>
            <a:off x="8963934" y="1251189"/>
            <a:ext cx="806272" cy="375178"/>
          </a:xfrm>
          <a:prstGeom prst="rect">
            <a:avLst/>
          </a:prstGeom>
          <a:solidFill>
            <a:schemeClr val="accent2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xmlns="" id="{B4B31B29-3A68-4C54-82D6-B76D76755D9B}"/>
              </a:ext>
            </a:extLst>
          </p:cNvPr>
          <p:cNvSpPr/>
          <p:nvPr/>
        </p:nvSpPr>
        <p:spPr>
          <a:xfrm>
            <a:off x="8147047" y="1240933"/>
            <a:ext cx="784943" cy="397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bg1"/>
              </a:solidFill>
            </a:endParaRPr>
          </a:p>
        </p:txBody>
      </p:sp>
      <p:sp>
        <p:nvSpPr>
          <p:cNvPr id="143" name="Rectángulo 142">
            <a:extLst>
              <a:ext uri="{FF2B5EF4-FFF2-40B4-BE49-F238E27FC236}">
                <a16:creationId xmlns:a16="http://schemas.microsoft.com/office/drawing/2014/main" xmlns="" id="{8CA158D2-6128-40D1-BFA3-9A4D1471CF10}"/>
              </a:ext>
            </a:extLst>
          </p:cNvPr>
          <p:cNvSpPr/>
          <p:nvPr/>
        </p:nvSpPr>
        <p:spPr>
          <a:xfrm>
            <a:off x="7200538" y="1248691"/>
            <a:ext cx="919040" cy="3751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bg1"/>
              </a:solidFill>
            </a:endParaRP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xmlns="" id="{471A1E6E-F363-48BD-83EE-EEE3DF7BCE7F}"/>
              </a:ext>
            </a:extLst>
          </p:cNvPr>
          <p:cNvSpPr/>
          <p:nvPr/>
        </p:nvSpPr>
        <p:spPr>
          <a:xfrm>
            <a:off x="6379919" y="1244082"/>
            <a:ext cx="806272" cy="3751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42" name="Rectángulo 141">
            <a:extLst>
              <a:ext uri="{FF2B5EF4-FFF2-40B4-BE49-F238E27FC236}">
                <a16:creationId xmlns:a16="http://schemas.microsoft.com/office/drawing/2014/main" xmlns="" id="{92010281-D29A-427F-9164-2E96CECE67F2}"/>
              </a:ext>
            </a:extLst>
          </p:cNvPr>
          <p:cNvSpPr/>
          <p:nvPr/>
        </p:nvSpPr>
        <p:spPr>
          <a:xfrm>
            <a:off x="5550486" y="1240554"/>
            <a:ext cx="784943" cy="378705"/>
          </a:xfrm>
          <a:prstGeom prst="rect">
            <a:avLst/>
          </a:prstGeom>
          <a:solidFill>
            <a:schemeClr val="accent2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41" name="Rectángulo 140">
            <a:extLst>
              <a:ext uri="{FF2B5EF4-FFF2-40B4-BE49-F238E27FC236}">
                <a16:creationId xmlns:a16="http://schemas.microsoft.com/office/drawing/2014/main" xmlns="" id="{B133AEF3-40AE-4A74-82F0-28D9A566AA9B}"/>
              </a:ext>
            </a:extLst>
          </p:cNvPr>
          <p:cNvSpPr/>
          <p:nvPr/>
        </p:nvSpPr>
        <p:spPr>
          <a:xfrm>
            <a:off x="4712316" y="1226501"/>
            <a:ext cx="784943" cy="405315"/>
          </a:xfrm>
          <a:prstGeom prst="rect">
            <a:avLst/>
          </a:prstGeom>
          <a:solidFill>
            <a:schemeClr val="accent2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xmlns="" id="{C8139379-80A3-4F0B-A1B8-65940981A194}"/>
              </a:ext>
            </a:extLst>
          </p:cNvPr>
          <p:cNvSpPr/>
          <p:nvPr/>
        </p:nvSpPr>
        <p:spPr>
          <a:xfrm>
            <a:off x="2777153" y="1283658"/>
            <a:ext cx="909061" cy="3751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xmlns="" id="{6F52C79F-6E46-4B4F-B74D-716ED785D8F3}"/>
              </a:ext>
            </a:extLst>
          </p:cNvPr>
          <p:cNvSpPr/>
          <p:nvPr/>
        </p:nvSpPr>
        <p:spPr>
          <a:xfrm>
            <a:off x="1758205" y="1275618"/>
            <a:ext cx="909061" cy="3751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xmlns="" id="{2005CC57-D5F1-4222-ABA0-12B4D7BB27AF}"/>
              </a:ext>
            </a:extLst>
          </p:cNvPr>
          <p:cNvSpPr txBox="1"/>
          <p:nvPr/>
        </p:nvSpPr>
        <p:spPr>
          <a:xfrm>
            <a:off x="9604891" y="1288563"/>
            <a:ext cx="1229668" cy="1463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00" dirty="0">
                <a:solidFill>
                  <a:schemeClr val="bg1"/>
                </a:solidFill>
                <a:latin typeface="BNPP Sans"/>
              </a:rPr>
              <a:t>Autos y </a:t>
            </a:r>
          </a:p>
          <a:p>
            <a:pPr algn="ctr"/>
            <a:r>
              <a:rPr lang="es-PE" sz="1000" dirty="0">
                <a:solidFill>
                  <a:schemeClr val="bg1"/>
                </a:solidFill>
                <a:latin typeface="BNPP Sans"/>
              </a:rPr>
              <a:t>Domiciliario</a:t>
            </a: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xmlns="" id="{00D4B17F-5FB7-49D9-B450-90731E7EE1FC}"/>
              </a:ext>
            </a:extLst>
          </p:cNvPr>
          <p:cNvSpPr/>
          <p:nvPr/>
        </p:nvSpPr>
        <p:spPr>
          <a:xfrm>
            <a:off x="3148981" y="1687570"/>
            <a:ext cx="447323" cy="4368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xmlns="" id="{D70A2A65-A717-43D4-B301-8AD8FC267A4F}"/>
              </a:ext>
            </a:extLst>
          </p:cNvPr>
          <p:cNvSpPr/>
          <p:nvPr/>
        </p:nvSpPr>
        <p:spPr>
          <a:xfrm>
            <a:off x="4176539" y="1701057"/>
            <a:ext cx="348695" cy="4368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xmlns="" id="{06BBF5EE-C0E3-40D6-AA6D-BFBB88B15022}"/>
              </a:ext>
            </a:extLst>
          </p:cNvPr>
          <p:cNvSpPr/>
          <p:nvPr/>
        </p:nvSpPr>
        <p:spPr>
          <a:xfrm>
            <a:off x="5137435" y="1684019"/>
            <a:ext cx="338017" cy="4368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xmlns="" id="{F389CE33-F521-4330-A449-054601D688CA}"/>
              </a:ext>
            </a:extLst>
          </p:cNvPr>
          <p:cNvSpPr/>
          <p:nvPr/>
        </p:nvSpPr>
        <p:spPr>
          <a:xfrm>
            <a:off x="5898873" y="1677100"/>
            <a:ext cx="437906" cy="4368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xmlns="" id="{51CC3242-5535-472D-A5C4-0CE2B00B45FD}"/>
              </a:ext>
            </a:extLst>
          </p:cNvPr>
          <p:cNvSpPr/>
          <p:nvPr/>
        </p:nvSpPr>
        <p:spPr>
          <a:xfrm>
            <a:off x="6841819" y="1677100"/>
            <a:ext cx="356812" cy="4368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xmlns="" id="{DF64E006-5375-465D-9705-D13936965932}"/>
              </a:ext>
            </a:extLst>
          </p:cNvPr>
          <p:cNvSpPr/>
          <p:nvPr/>
        </p:nvSpPr>
        <p:spPr>
          <a:xfrm>
            <a:off x="7704931" y="1675435"/>
            <a:ext cx="338018" cy="43872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xmlns="" id="{D5EF52D9-D245-4012-8636-795AC867383C}"/>
              </a:ext>
            </a:extLst>
          </p:cNvPr>
          <p:cNvSpPr/>
          <p:nvPr/>
        </p:nvSpPr>
        <p:spPr>
          <a:xfrm>
            <a:off x="8470799" y="1678253"/>
            <a:ext cx="417177" cy="4368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xmlns="" id="{A1207074-73F5-41ED-BEAD-EF25E5107028}"/>
              </a:ext>
            </a:extLst>
          </p:cNvPr>
          <p:cNvSpPr/>
          <p:nvPr/>
        </p:nvSpPr>
        <p:spPr>
          <a:xfrm>
            <a:off x="9361115" y="1673173"/>
            <a:ext cx="320118" cy="43965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xmlns="" id="{71E8372D-161F-4A3B-9A4D-41C8BE45D9A9}"/>
              </a:ext>
            </a:extLst>
          </p:cNvPr>
          <p:cNvSpPr/>
          <p:nvPr/>
        </p:nvSpPr>
        <p:spPr>
          <a:xfrm>
            <a:off x="10202119" y="1673173"/>
            <a:ext cx="455140" cy="4368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xmlns="" id="{EB546BB1-285F-4FEA-9B8D-99A9AD2EF7A5}"/>
              </a:ext>
            </a:extLst>
          </p:cNvPr>
          <p:cNvSpPr/>
          <p:nvPr/>
        </p:nvSpPr>
        <p:spPr>
          <a:xfrm>
            <a:off x="2084805" y="1684019"/>
            <a:ext cx="460983" cy="4368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B83966D-F453-4846-BCC1-E1FEE02C3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22</a:t>
            </a:fld>
            <a:endParaRPr lang="en-GB" noProof="0" dirty="0"/>
          </a:p>
        </p:txBody>
      </p:sp>
      <p:sp>
        <p:nvSpPr>
          <p:cNvPr id="7" name="72 Rectángulo">
            <a:extLst>
              <a:ext uri="{FF2B5EF4-FFF2-40B4-BE49-F238E27FC236}">
                <a16:creationId xmlns:a16="http://schemas.microsoft.com/office/drawing/2014/main" xmlns="" id="{0923D98D-F2DE-4708-9C7D-39D42524D4EF}"/>
              </a:ext>
            </a:extLst>
          </p:cNvPr>
          <p:cNvSpPr/>
          <p:nvPr/>
        </p:nvSpPr>
        <p:spPr>
          <a:xfrm>
            <a:off x="452405" y="296615"/>
            <a:ext cx="3394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1" dirty="0">
                <a:solidFill>
                  <a:srgbClr val="00915A"/>
                </a:solidFill>
                <a:latin typeface="BNPP Sans" pitchFamily="50" charset="0"/>
              </a:rPr>
              <a:t>Banca: Oferta de Seguros</a:t>
            </a:r>
            <a:endParaRPr lang="es-PE" sz="2400" b="1" dirty="0">
              <a:latin typeface="BNPP Sans" pitchFamily="50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8BE190D8-2385-45AD-8C59-93AE9E783A25}"/>
              </a:ext>
            </a:extLst>
          </p:cNvPr>
          <p:cNvSpPr txBox="1"/>
          <p:nvPr/>
        </p:nvSpPr>
        <p:spPr>
          <a:xfrm>
            <a:off x="1864960" y="1361279"/>
            <a:ext cx="1008112" cy="1463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00" dirty="0">
                <a:solidFill>
                  <a:schemeClr val="bg1"/>
                </a:solidFill>
                <a:latin typeface="BNPP Sans"/>
              </a:rPr>
              <a:t>Desgravamen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068519AE-18F6-44B4-BC55-01F1B4B88A2C}"/>
              </a:ext>
            </a:extLst>
          </p:cNvPr>
          <p:cNvSpPr txBox="1"/>
          <p:nvPr/>
        </p:nvSpPr>
        <p:spPr>
          <a:xfrm>
            <a:off x="2715609" y="1372302"/>
            <a:ext cx="1008112" cy="1463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00" dirty="0">
                <a:solidFill>
                  <a:schemeClr val="bg1"/>
                </a:solidFill>
                <a:latin typeface="BNPP Sans"/>
              </a:rPr>
              <a:t>Desempleo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D8C7B072-073A-4A8B-9526-67F327A6A2C6}"/>
              </a:ext>
            </a:extLst>
          </p:cNvPr>
          <p:cNvSpPr txBox="1"/>
          <p:nvPr/>
        </p:nvSpPr>
        <p:spPr>
          <a:xfrm>
            <a:off x="6141105" y="1297281"/>
            <a:ext cx="1229668" cy="1463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00" dirty="0">
                <a:solidFill>
                  <a:schemeClr val="bg1"/>
                </a:solidFill>
                <a:latin typeface="BNPP Sans"/>
              </a:rPr>
              <a:t>Protección</a:t>
            </a:r>
          </a:p>
          <a:p>
            <a:pPr algn="ctr"/>
            <a:r>
              <a:rPr lang="es-PE" sz="1000" dirty="0">
                <a:solidFill>
                  <a:schemeClr val="bg1"/>
                </a:solidFill>
                <a:latin typeface="BNPP Sans"/>
              </a:rPr>
              <a:t> de  tarjeta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1901C0AD-B775-42D0-8B23-A1B35F5BBFB8}"/>
              </a:ext>
            </a:extLst>
          </p:cNvPr>
          <p:cNvSpPr txBox="1"/>
          <p:nvPr/>
        </p:nvSpPr>
        <p:spPr>
          <a:xfrm>
            <a:off x="7037450" y="1292499"/>
            <a:ext cx="1229668" cy="1463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00" dirty="0">
                <a:solidFill>
                  <a:schemeClr val="bg1"/>
                </a:solidFill>
                <a:latin typeface="BNPP Sans"/>
              </a:rPr>
              <a:t>Robo de </a:t>
            </a:r>
          </a:p>
          <a:p>
            <a:pPr algn="ctr"/>
            <a:r>
              <a:rPr lang="es-PE" sz="1000" dirty="0">
                <a:solidFill>
                  <a:schemeClr val="bg1"/>
                </a:solidFill>
                <a:latin typeface="BNPP Sans"/>
              </a:rPr>
              <a:t>Bienes o efectivo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0FDB6811-F0E3-4714-8CB8-95ED1F087721}"/>
              </a:ext>
            </a:extLst>
          </p:cNvPr>
          <p:cNvSpPr txBox="1"/>
          <p:nvPr/>
        </p:nvSpPr>
        <p:spPr>
          <a:xfrm>
            <a:off x="4496397" y="1301979"/>
            <a:ext cx="1229668" cy="3100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00" dirty="0">
                <a:solidFill>
                  <a:schemeClr val="bg1"/>
                </a:solidFill>
                <a:latin typeface="BNPP Sans"/>
              </a:rPr>
              <a:t>Salud </a:t>
            </a:r>
          </a:p>
          <a:p>
            <a:pPr algn="ctr"/>
            <a:r>
              <a:rPr lang="es-PE" sz="1000" dirty="0">
                <a:solidFill>
                  <a:schemeClr val="bg1"/>
                </a:solidFill>
                <a:latin typeface="BNPP Sans"/>
              </a:rPr>
              <a:t>Oncológico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E0FA0B94-12CE-4D61-859F-9DAD382797C9}"/>
              </a:ext>
            </a:extLst>
          </p:cNvPr>
          <p:cNvSpPr txBox="1"/>
          <p:nvPr/>
        </p:nvSpPr>
        <p:spPr>
          <a:xfrm>
            <a:off x="5305230" y="1369853"/>
            <a:ext cx="1229668" cy="1729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00" dirty="0">
                <a:solidFill>
                  <a:schemeClr val="bg1"/>
                </a:solidFill>
                <a:latin typeface="BNPP Sans"/>
              </a:rPr>
              <a:t>SOAT</a:t>
            </a:r>
          </a:p>
        </p:txBody>
      </p:sp>
      <p:pic>
        <p:nvPicPr>
          <p:cNvPr id="17" name="Picture 2" descr="Z:\9. PE Marketing\LOGOS SOCIOS\BANBIF.png.png">
            <a:extLst>
              <a:ext uri="{FF2B5EF4-FFF2-40B4-BE49-F238E27FC236}">
                <a16:creationId xmlns:a16="http://schemas.microsoft.com/office/drawing/2014/main" xmlns="" id="{A6E46733-9478-403D-8AB8-6988AA577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31" y="4911879"/>
            <a:ext cx="850404" cy="22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4 Rectángulo">
            <a:extLst>
              <a:ext uri="{FF2B5EF4-FFF2-40B4-BE49-F238E27FC236}">
                <a16:creationId xmlns:a16="http://schemas.microsoft.com/office/drawing/2014/main" xmlns="" id="{D8A6F19D-B8A3-4B0B-98B1-C4E11830BBFF}"/>
              </a:ext>
            </a:extLst>
          </p:cNvPr>
          <p:cNvSpPr/>
          <p:nvPr/>
        </p:nvSpPr>
        <p:spPr>
          <a:xfrm>
            <a:off x="792155" y="2388051"/>
            <a:ext cx="1152128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9" name="Picture 3" descr="Z:\9. PE Marketing\LOGOS SOCIOS\BBVA_svg.png">
            <a:extLst>
              <a:ext uri="{FF2B5EF4-FFF2-40B4-BE49-F238E27FC236}">
                <a16:creationId xmlns:a16="http://schemas.microsoft.com/office/drawing/2014/main" xmlns="" id="{B295E2C0-2ACE-4BC6-B540-632106429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12" y="2361914"/>
            <a:ext cx="800023" cy="25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Z:\9. PE Marketing\LOGOS SOCIOS\BCP2.png">
            <a:extLst>
              <a:ext uri="{FF2B5EF4-FFF2-40B4-BE49-F238E27FC236}">
                <a16:creationId xmlns:a16="http://schemas.microsoft.com/office/drawing/2014/main" xmlns="" id="{37D53510-049A-4900-B262-861DD1D58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28" t="28269" b="29464"/>
          <a:stretch/>
        </p:blipFill>
        <p:spPr bwMode="auto">
          <a:xfrm>
            <a:off x="511046" y="1821894"/>
            <a:ext cx="108012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5 Rectángulo">
            <a:extLst>
              <a:ext uri="{FF2B5EF4-FFF2-40B4-BE49-F238E27FC236}">
                <a16:creationId xmlns:a16="http://schemas.microsoft.com/office/drawing/2014/main" xmlns="" id="{8601CD0C-EC7A-4DF8-AD95-83DA2F6D2A68}"/>
              </a:ext>
            </a:extLst>
          </p:cNvPr>
          <p:cNvSpPr/>
          <p:nvPr/>
        </p:nvSpPr>
        <p:spPr>
          <a:xfrm>
            <a:off x="390052" y="3180139"/>
            <a:ext cx="1512168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2" name="Picture 5" descr="Z:\9. PE Marketing\LOGOS SOCIOS\Scotiabank_logo_logotype_emblem.png">
            <a:extLst>
              <a:ext uri="{FF2B5EF4-FFF2-40B4-BE49-F238E27FC236}">
                <a16:creationId xmlns:a16="http://schemas.microsoft.com/office/drawing/2014/main" xmlns="" id="{00FD95D1-01A0-4BBC-818F-F8B04B1DB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06" y="3286894"/>
            <a:ext cx="1332000" cy="23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6 Rectángulo">
            <a:extLst>
              <a:ext uri="{FF2B5EF4-FFF2-40B4-BE49-F238E27FC236}">
                <a16:creationId xmlns:a16="http://schemas.microsoft.com/office/drawing/2014/main" xmlns="" id="{2CFC37C7-8AF6-401D-97D7-7667BEBBBCFB}"/>
              </a:ext>
            </a:extLst>
          </p:cNvPr>
          <p:cNvSpPr/>
          <p:nvPr/>
        </p:nvSpPr>
        <p:spPr>
          <a:xfrm>
            <a:off x="720147" y="2748091"/>
            <a:ext cx="122414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4" name="Picture 6" descr="Z:\9. PE Marketing\LOGOS SOCIOS\logo_interbank.png">
            <a:extLst>
              <a:ext uri="{FF2B5EF4-FFF2-40B4-BE49-F238E27FC236}">
                <a16:creationId xmlns:a16="http://schemas.microsoft.com/office/drawing/2014/main" xmlns="" id="{B4DD02A2-D610-4180-B305-11CAC9DD9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81" y="2787060"/>
            <a:ext cx="1208650" cy="30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14 Imagen">
            <a:extLst>
              <a:ext uri="{FF2B5EF4-FFF2-40B4-BE49-F238E27FC236}">
                <a16:creationId xmlns:a16="http://schemas.microsoft.com/office/drawing/2014/main" xmlns="" id="{35D60A8C-6F98-4A91-B6A2-B9403A6D54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9" y="5477172"/>
            <a:ext cx="985238" cy="492619"/>
          </a:xfrm>
          <a:prstGeom prst="rect">
            <a:avLst/>
          </a:prstGeom>
        </p:spPr>
      </p:pic>
      <p:pic>
        <p:nvPicPr>
          <p:cNvPr id="28" name="13 Imagen">
            <a:extLst>
              <a:ext uri="{FF2B5EF4-FFF2-40B4-BE49-F238E27FC236}">
                <a16:creationId xmlns:a16="http://schemas.microsoft.com/office/drawing/2014/main" xmlns="" id="{A1C33813-29F0-4773-95BF-6BEEAE545AA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1" b="37936"/>
          <a:stretch/>
        </p:blipFill>
        <p:spPr>
          <a:xfrm>
            <a:off x="278905" y="4210851"/>
            <a:ext cx="1376526" cy="293994"/>
          </a:xfrm>
          <a:prstGeom prst="rect">
            <a:avLst/>
          </a:prstGeom>
        </p:spPr>
      </p:pic>
      <p:sp>
        <p:nvSpPr>
          <p:cNvPr id="29" name="18 Rectángulo">
            <a:extLst>
              <a:ext uri="{FF2B5EF4-FFF2-40B4-BE49-F238E27FC236}">
                <a16:creationId xmlns:a16="http://schemas.microsoft.com/office/drawing/2014/main" xmlns="" id="{49827CA1-83BE-41B7-A74E-9D4580019D22}"/>
              </a:ext>
            </a:extLst>
          </p:cNvPr>
          <p:cNvSpPr/>
          <p:nvPr/>
        </p:nvSpPr>
        <p:spPr>
          <a:xfrm>
            <a:off x="462060" y="3612187"/>
            <a:ext cx="137652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xmlns="" id="{2BAB5C4E-711C-497F-8847-14E0F3A47E4F}"/>
              </a:ext>
            </a:extLst>
          </p:cNvPr>
          <p:cNvSpPr txBox="1"/>
          <p:nvPr/>
        </p:nvSpPr>
        <p:spPr>
          <a:xfrm>
            <a:off x="7928847" y="1359687"/>
            <a:ext cx="1229668" cy="1463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00" dirty="0">
                <a:solidFill>
                  <a:schemeClr val="bg1"/>
                </a:solidFill>
                <a:latin typeface="BNPP Sans"/>
              </a:rPr>
              <a:t>Vida / Sepelio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xmlns="" id="{0D8BAF94-F809-4D2A-904C-57CC304DD6FF}"/>
              </a:ext>
            </a:extLst>
          </p:cNvPr>
          <p:cNvSpPr txBox="1"/>
          <p:nvPr/>
        </p:nvSpPr>
        <p:spPr>
          <a:xfrm>
            <a:off x="8763432" y="1350671"/>
            <a:ext cx="1229668" cy="1463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00" dirty="0">
                <a:solidFill>
                  <a:schemeClr val="bg1"/>
                </a:solidFill>
                <a:latin typeface="BNPP Sans"/>
              </a:rPr>
              <a:t>Vida Retorno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xmlns="" id="{0144E222-EFCE-42BC-BBD7-67DC21C80E69}"/>
              </a:ext>
            </a:extLst>
          </p:cNvPr>
          <p:cNvSpPr/>
          <p:nvPr/>
        </p:nvSpPr>
        <p:spPr>
          <a:xfrm>
            <a:off x="3850443" y="1273734"/>
            <a:ext cx="784943" cy="3751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pic>
        <p:nvPicPr>
          <p:cNvPr id="60" name="Picture 2" descr="Resultado de imagen para star icon png">
            <a:extLst>
              <a:ext uri="{FF2B5EF4-FFF2-40B4-BE49-F238E27FC236}">
                <a16:creationId xmlns:a16="http://schemas.microsoft.com/office/drawing/2014/main" xmlns="" id="{DDFAF691-72A8-473D-BE38-42E5AF079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112" y="1887518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2" descr="Resultado de imagen para star icon png">
            <a:extLst>
              <a:ext uri="{FF2B5EF4-FFF2-40B4-BE49-F238E27FC236}">
                <a16:creationId xmlns:a16="http://schemas.microsoft.com/office/drawing/2014/main" xmlns="" id="{D6FB1F19-3634-4A30-9B4C-EABB316AC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041" y="1870718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2" descr="Resultado de imagen para star icon png">
            <a:extLst>
              <a:ext uri="{FF2B5EF4-FFF2-40B4-BE49-F238E27FC236}">
                <a16:creationId xmlns:a16="http://schemas.microsoft.com/office/drawing/2014/main" xmlns="" id="{03E892DE-11F1-4AED-BD06-54B81458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651" y="1883959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2" descr="Resultado de imagen para star icon png">
            <a:extLst>
              <a:ext uri="{FF2B5EF4-FFF2-40B4-BE49-F238E27FC236}">
                <a16:creationId xmlns:a16="http://schemas.microsoft.com/office/drawing/2014/main" xmlns="" id="{AF9B93FF-F900-4E00-876E-D9F416E67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963" y="1875458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2" descr="Resultado de imagen para star icon png">
            <a:extLst>
              <a:ext uri="{FF2B5EF4-FFF2-40B4-BE49-F238E27FC236}">
                <a16:creationId xmlns:a16="http://schemas.microsoft.com/office/drawing/2014/main" xmlns="" id="{F16C7EE3-28F2-4A8A-8E14-21D062C1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843" y="1904700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2" descr="Resultado de imagen para star icon png">
            <a:extLst>
              <a:ext uri="{FF2B5EF4-FFF2-40B4-BE49-F238E27FC236}">
                <a16:creationId xmlns:a16="http://schemas.microsoft.com/office/drawing/2014/main" xmlns="" id="{09AE2DB8-D7E7-41B4-9AD4-979BFB7AF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152" y="1886421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2" descr="Resultado de imagen para star icon png">
            <a:extLst>
              <a:ext uri="{FF2B5EF4-FFF2-40B4-BE49-F238E27FC236}">
                <a16:creationId xmlns:a16="http://schemas.microsoft.com/office/drawing/2014/main" xmlns="" id="{69FEC620-1B64-4DD5-9DDC-194526661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8" y="1883959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2" descr="Resultado de imagen para star icon png">
            <a:extLst>
              <a:ext uri="{FF2B5EF4-FFF2-40B4-BE49-F238E27FC236}">
                <a16:creationId xmlns:a16="http://schemas.microsoft.com/office/drawing/2014/main" xmlns="" id="{EAB6AB3B-0B1A-44E4-9F16-A733A6316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219" y="1904700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2" descr="Resultado de imagen para star icon png">
            <a:extLst>
              <a:ext uri="{FF2B5EF4-FFF2-40B4-BE49-F238E27FC236}">
                <a16:creationId xmlns:a16="http://schemas.microsoft.com/office/drawing/2014/main" xmlns="" id="{EF3D8485-005B-452D-9959-159A2A1AC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112" y="2340149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2" descr="Resultado de imagen para star icon png">
            <a:extLst>
              <a:ext uri="{FF2B5EF4-FFF2-40B4-BE49-F238E27FC236}">
                <a16:creationId xmlns:a16="http://schemas.microsoft.com/office/drawing/2014/main" xmlns="" id="{D60B0DCC-DB16-4812-8AA9-B9653243D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963" y="2331648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2" descr="Resultado de imagen para star icon png">
            <a:extLst>
              <a:ext uri="{FF2B5EF4-FFF2-40B4-BE49-F238E27FC236}">
                <a16:creationId xmlns:a16="http://schemas.microsoft.com/office/drawing/2014/main" xmlns="" id="{DE70C605-0A6B-4B03-8ABA-18424117A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843" y="2340149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2" descr="Resultado de imagen para star icon png">
            <a:extLst>
              <a:ext uri="{FF2B5EF4-FFF2-40B4-BE49-F238E27FC236}">
                <a16:creationId xmlns:a16="http://schemas.microsoft.com/office/drawing/2014/main" xmlns="" id="{577F4D6E-BC33-4193-AB59-76A0F4F63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152" y="2340149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2" descr="Resultado de imagen para star icon png">
            <a:extLst>
              <a:ext uri="{FF2B5EF4-FFF2-40B4-BE49-F238E27FC236}">
                <a16:creationId xmlns:a16="http://schemas.microsoft.com/office/drawing/2014/main" xmlns="" id="{A0E3CCFD-C073-4AA2-8140-BE8929BBA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219" y="2340181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2" descr="Resultado de imagen para star icon png">
            <a:extLst>
              <a:ext uri="{FF2B5EF4-FFF2-40B4-BE49-F238E27FC236}">
                <a16:creationId xmlns:a16="http://schemas.microsoft.com/office/drawing/2014/main" xmlns="" id="{F21B3312-E35A-4557-A6D8-7E606DAAD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112" y="2856297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2" descr="Resultado de imagen para star icon png">
            <a:extLst>
              <a:ext uri="{FF2B5EF4-FFF2-40B4-BE49-F238E27FC236}">
                <a16:creationId xmlns:a16="http://schemas.microsoft.com/office/drawing/2014/main" xmlns="" id="{8F6439CD-80CD-49B2-B734-BBD3ABA8A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041" y="2839497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2" descr="Resultado de imagen para star icon png">
            <a:extLst>
              <a:ext uri="{FF2B5EF4-FFF2-40B4-BE49-F238E27FC236}">
                <a16:creationId xmlns:a16="http://schemas.microsoft.com/office/drawing/2014/main" xmlns="" id="{F57B2BBD-6713-4648-B7CD-88897957C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963" y="2844237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2" descr="Resultado de imagen para star icon png">
            <a:extLst>
              <a:ext uri="{FF2B5EF4-FFF2-40B4-BE49-F238E27FC236}">
                <a16:creationId xmlns:a16="http://schemas.microsoft.com/office/drawing/2014/main" xmlns="" id="{FDC632F9-289A-40F4-9111-69197E896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843" y="2873479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2" descr="Resultado de imagen para star icon png">
            <a:extLst>
              <a:ext uri="{FF2B5EF4-FFF2-40B4-BE49-F238E27FC236}">
                <a16:creationId xmlns:a16="http://schemas.microsoft.com/office/drawing/2014/main" xmlns="" id="{C4BE3DAD-B7B7-43B0-8E22-E5FE75EC7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152" y="2855200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 descr="Resultado de imagen para star icon png">
            <a:extLst>
              <a:ext uri="{FF2B5EF4-FFF2-40B4-BE49-F238E27FC236}">
                <a16:creationId xmlns:a16="http://schemas.microsoft.com/office/drawing/2014/main" xmlns="" id="{FCBCCF14-477C-407E-96AD-D8799B820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219" y="2873479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2" descr="Resultado de imagen para star icon png">
            <a:extLst>
              <a:ext uri="{FF2B5EF4-FFF2-40B4-BE49-F238E27FC236}">
                <a16:creationId xmlns:a16="http://schemas.microsoft.com/office/drawing/2014/main" xmlns="" id="{A3F033F6-15A1-488F-89E2-2640C2087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963" y="3276285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2" descr="Resultado de imagen para star icon png">
            <a:extLst>
              <a:ext uri="{FF2B5EF4-FFF2-40B4-BE49-F238E27FC236}">
                <a16:creationId xmlns:a16="http://schemas.microsoft.com/office/drawing/2014/main" xmlns="" id="{32C6D900-1856-4D37-8B88-80C83266C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059" y="3276253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2" descr="Resultado de imagen para star icon png">
            <a:extLst>
              <a:ext uri="{FF2B5EF4-FFF2-40B4-BE49-F238E27FC236}">
                <a16:creationId xmlns:a16="http://schemas.microsoft.com/office/drawing/2014/main" xmlns="" id="{5D8F912E-DCEF-4F00-927D-06BB6F868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152" y="3287248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2" descr="Resultado de imagen para star icon png">
            <a:extLst>
              <a:ext uri="{FF2B5EF4-FFF2-40B4-BE49-F238E27FC236}">
                <a16:creationId xmlns:a16="http://schemas.microsoft.com/office/drawing/2014/main" xmlns="" id="{8B874B13-BC25-4773-B654-19798B57B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219" y="3305527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2" descr="Resultado de imagen para star icon png">
            <a:extLst>
              <a:ext uri="{FF2B5EF4-FFF2-40B4-BE49-F238E27FC236}">
                <a16:creationId xmlns:a16="http://schemas.microsoft.com/office/drawing/2014/main" xmlns="" id="{1E3D8261-176E-415A-B4A1-2414D913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041" y="3775601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2" descr="Resultado de imagen para star icon png">
            <a:extLst>
              <a:ext uri="{FF2B5EF4-FFF2-40B4-BE49-F238E27FC236}">
                <a16:creationId xmlns:a16="http://schemas.microsoft.com/office/drawing/2014/main" xmlns="" id="{AB4EC148-0561-4515-A62A-0449EE35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651" y="3788842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2" descr="Resultado de imagen para star icon png">
            <a:extLst>
              <a:ext uri="{FF2B5EF4-FFF2-40B4-BE49-F238E27FC236}">
                <a16:creationId xmlns:a16="http://schemas.microsoft.com/office/drawing/2014/main" xmlns="" id="{576CA950-943F-4A82-84F9-8593BD4E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963" y="3780341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2" descr="Resultado de imagen para star icon png">
            <a:extLst>
              <a:ext uri="{FF2B5EF4-FFF2-40B4-BE49-F238E27FC236}">
                <a16:creationId xmlns:a16="http://schemas.microsoft.com/office/drawing/2014/main" xmlns="" id="{AA02FC9B-23BE-4395-9374-56CFC51F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965" y="3780796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2" descr="Resultado de imagen para star icon png">
            <a:extLst>
              <a:ext uri="{FF2B5EF4-FFF2-40B4-BE49-F238E27FC236}">
                <a16:creationId xmlns:a16="http://schemas.microsoft.com/office/drawing/2014/main" xmlns="" id="{117E572A-9D8E-486A-A4FF-71AB9038D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243" y="3758505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2" descr="Resultado de imagen para star icon png">
            <a:extLst>
              <a:ext uri="{FF2B5EF4-FFF2-40B4-BE49-F238E27FC236}">
                <a16:creationId xmlns:a16="http://schemas.microsoft.com/office/drawing/2014/main" xmlns="" id="{117D6A63-FB52-41B2-9E1E-74A5E18DA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219" y="3809583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" descr="Resultado de imagen para star icon png">
            <a:extLst>
              <a:ext uri="{FF2B5EF4-FFF2-40B4-BE49-F238E27FC236}">
                <a16:creationId xmlns:a16="http://schemas.microsoft.com/office/drawing/2014/main" xmlns="" id="{C246A9C7-CF53-49F9-A87C-8C73AAFB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112" y="4226537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2" descr="Resultado de imagen para star icon png">
            <a:extLst>
              <a:ext uri="{FF2B5EF4-FFF2-40B4-BE49-F238E27FC236}">
                <a16:creationId xmlns:a16="http://schemas.microsoft.com/office/drawing/2014/main" xmlns="" id="{F06D2D64-73A7-4B66-BCC1-DA2618EC7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041" y="4212357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2" descr="Resultado de imagen para star icon png">
            <a:extLst>
              <a:ext uri="{FF2B5EF4-FFF2-40B4-BE49-F238E27FC236}">
                <a16:creationId xmlns:a16="http://schemas.microsoft.com/office/drawing/2014/main" xmlns="" id="{A7F98DDD-40CB-46EC-AC97-AFF53BFA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651" y="4212357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2" descr="Resultado de imagen para star icon png">
            <a:extLst>
              <a:ext uri="{FF2B5EF4-FFF2-40B4-BE49-F238E27FC236}">
                <a16:creationId xmlns:a16="http://schemas.microsoft.com/office/drawing/2014/main" xmlns="" id="{2407028D-9E8D-4831-BB7B-6B6D8988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821" y="4218153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2" descr="Resultado de imagen para star icon png">
            <a:extLst>
              <a:ext uri="{FF2B5EF4-FFF2-40B4-BE49-F238E27FC236}">
                <a16:creationId xmlns:a16="http://schemas.microsoft.com/office/drawing/2014/main" xmlns="" id="{C524719F-6852-4577-9B0A-DA92A7EA0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152" y="4295360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2" descr="Resultado de imagen para star icon png">
            <a:extLst>
              <a:ext uri="{FF2B5EF4-FFF2-40B4-BE49-F238E27FC236}">
                <a16:creationId xmlns:a16="http://schemas.microsoft.com/office/drawing/2014/main" xmlns="" id="{DCF2FB00-6E2E-4790-A0A6-8287B61D4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219" y="4313639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2" descr="Resultado de imagen para star icon png">
            <a:extLst>
              <a:ext uri="{FF2B5EF4-FFF2-40B4-BE49-F238E27FC236}">
                <a16:creationId xmlns:a16="http://schemas.microsoft.com/office/drawing/2014/main" xmlns="" id="{CA31FC6B-2166-4BE7-8C77-06B41BCAB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041" y="4882447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2" descr="Resultado de imagen para star icon png">
            <a:extLst>
              <a:ext uri="{FF2B5EF4-FFF2-40B4-BE49-F238E27FC236}">
                <a16:creationId xmlns:a16="http://schemas.microsoft.com/office/drawing/2014/main" xmlns="" id="{03BE6F04-B757-4688-84B7-215001878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963" y="4882447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2" descr="Resultado de imagen para star icon png">
            <a:extLst>
              <a:ext uri="{FF2B5EF4-FFF2-40B4-BE49-F238E27FC236}">
                <a16:creationId xmlns:a16="http://schemas.microsoft.com/office/drawing/2014/main" xmlns="" id="{C41C2EF5-4E4F-4595-A7FD-9D5FACAAB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843" y="4882447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2" descr="Resultado de imagen para star icon png">
            <a:extLst>
              <a:ext uri="{FF2B5EF4-FFF2-40B4-BE49-F238E27FC236}">
                <a16:creationId xmlns:a16="http://schemas.microsoft.com/office/drawing/2014/main" xmlns="" id="{37DF6057-29BD-4C45-BBA1-2717BCCBB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152" y="4882447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2" descr="Resultado de imagen para star icon png">
            <a:extLst>
              <a:ext uri="{FF2B5EF4-FFF2-40B4-BE49-F238E27FC236}">
                <a16:creationId xmlns:a16="http://schemas.microsoft.com/office/drawing/2014/main" xmlns="" id="{C7EA6411-7516-4396-A9D7-4A48DD618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219" y="4882447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2" descr="Resultado de imagen para star icon png">
            <a:extLst>
              <a:ext uri="{FF2B5EF4-FFF2-40B4-BE49-F238E27FC236}">
                <a16:creationId xmlns:a16="http://schemas.microsoft.com/office/drawing/2014/main" xmlns="" id="{6446E8B4-8FDA-456A-AE89-B03215BF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041" y="5580541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2" descr="Resultado de imagen para star icon png">
            <a:extLst>
              <a:ext uri="{FF2B5EF4-FFF2-40B4-BE49-F238E27FC236}">
                <a16:creationId xmlns:a16="http://schemas.microsoft.com/office/drawing/2014/main" xmlns="" id="{7003990F-FD22-4423-84C3-F968CE05D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739" y="5580541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2" descr="Resultado de imagen para star icon png">
            <a:extLst>
              <a:ext uri="{FF2B5EF4-FFF2-40B4-BE49-F238E27FC236}">
                <a16:creationId xmlns:a16="http://schemas.microsoft.com/office/drawing/2014/main" xmlns="" id="{98070841-0971-4A37-B7A9-68209CCEE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152" y="5580541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2" descr="Resultado de imagen para star icon png">
            <a:extLst>
              <a:ext uri="{FF2B5EF4-FFF2-40B4-BE49-F238E27FC236}">
                <a16:creationId xmlns:a16="http://schemas.microsoft.com/office/drawing/2014/main" xmlns="" id="{9A993D99-A5D8-49AC-82E8-BD03444B1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219" y="5508533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5" descr="Imagen relacionada">
            <a:extLst>
              <a:ext uri="{FF2B5EF4-FFF2-40B4-BE49-F238E27FC236}">
                <a16:creationId xmlns:a16="http://schemas.microsoft.com/office/drawing/2014/main" xmlns="" id="{F79B18AD-D63E-4CCF-80BD-62681BD3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290" y="4898547"/>
            <a:ext cx="288000" cy="25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5" descr="Imagen relacionada">
            <a:extLst>
              <a:ext uri="{FF2B5EF4-FFF2-40B4-BE49-F238E27FC236}">
                <a16:creationId xmlns:a16="http://schemas.microsoft.com/office/drawing/2014/main" xmlns="" id="{1233DCDB-41A2-4897-978A-3C99DD5B2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81" y="3795735"/>
            <a:ext cx="288000" cy="25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5" descr="Imagen relacionada">
            <a:extLst>
              <a:ext uri="{FF2B5EF4-FFF2-40B4-BE49-F238E27FC236}">
                <a16:creationId xmlns:a16="http://schemas.microsoft.com/office/drawing/2014/main" xmlns="" id="{C5701E6A-58FF-488E-BE48-2C279C875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516" y="2852738"/>
            <a:ext cx="288000" cy="25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03" descr="Resultado de imagen para logo cardif png">
            <a:extLst>
              <a:ext uri="{FF2B5EF4-FFF2-40B4-BE49-F238E27FC236}">
                <a16:creationId xmlns:a16="http://schemas.microsoft.com/office/drawing/2014/main" xmlns="" id="{1F05B168-9124-47F9-86CB-C747BCCE0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4218853" y="2414887"/>
            <a:ext cx="245718" cy="21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5" descr="Imagen relacionada">
            <a:extLst>
              <a:ext uri="{FF2B5EF4-FFF2-40B4-BE49-F238E27FC236}">
                <a16:creationId xmlns:a16="http://schemas.microsoft.com/office/drawing/2014/main" xmlns="" id="{1EBCCD2D-6D41-4671-8B77-15C32A063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290" y="4345838"/>
            <a:ext cx="288000" cy="25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Resultado de imagen para star icon png">
            <a:extLst>
              <a:ext uri="{FF2B5EF4-FFF2-40B4-BE49-F238E27FC236}">
                <a16:creationId xmlns:a16="http://schemas.microsoft.com/office/drawing/2014/main" xmlns="" id="{2FB7BD1E-4780-4C7E-A34D-4951E507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617" y="880555"/>
            <a:ext cx="248171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5" descr="Imagen relacionada">
            <a:extLst>
              <a:ext uri="{FF2B5EF4-FFF2-40B4-BE49-F238E27FC236}">
                <a16:creationId xmlns:a16="http://schemas.microsoft.com/office/drawing/2014/main" xmlns="" id="{A9E8E6B1-36C4-494D-A811-88F9D8FCF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090" y="881815"/>
            <a:ext cx="332311" cy="29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403" descr="Resultado de imagen para logo cardif png">
            <a:extLst>
              <a:ext uri="{FF2B5EF4-FFF2-40B4-BE49-F238E27FC236}">
                <a16:creationId xmlns:a16="http://schemas.microsoft.com/office/drawing/2014/main" xmlns="" id="{0561324E-8644-42A4-9045-4089384BC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6742519" y="938476"/>
            <a:ext cx="216000" cy="18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" name="CuadroTexto 137">
            <a:extLst>
              <a:ext uri="{FF2B5EF4-FFF2-40B4-BE49-F238E27FC236}">
                <a16:creationId xmlns:a16="http://schemas.microsoft.com/office/drawing/2014/main" xmlns="" id="{76BB50F2-C907-48A6-A8C1-FB958A38C801}"/>
              </a:ext>
            </a:extLst>
          </p:cNvPr>
          <p:cNvSpPr txBox="1"/>
          <p:nvPr/>
        </p:nvSpPr>
        <p:spPr>
          <a:xfrm>
            <a:off x="3001657" y="934618"/>
            <a:ext cx="1586325" cy="1984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200" dirty="0">
                <a:latin typeface="BNPP Sans"/>
              </a:rPr>
              <a:t>Línea desarrollada</a:t>
            </a:r>
          </a:p>
        </p:txBody>
      </p:sp>
      <p:sp>
        <p:nvSpPr>
          <p:cNvPr id="139" name="CuadroTexto 138">
            <a:extLst>
              <a:ext uri="{FF2B5EF4-FFF2-40B4-BE49-F238E27FC236}">
                <a16:creationId xmlns:a16="http://schemas.microsoft.com/office/drawing/2014/main" xmlns="" id="{CB280821-E1F0-477C-B80D-2D17D067EBE8}"/>
              </a:ext>
            </a:extLst>
          </p:cNvPr>
          <p:cNvSpPr txBox="1"/>
          <p:nvPr/>
        </p:nvSpPr>
        <p:spPr>
          <a:xfrm>
            <a:off x="5210056" y="910477"/>
            <a:ext cx="1463922" cy="2107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>
              <a:defRPr sz="1400">
                <a:latin typeface="BNPP Sans"/>
              </a:defRPr>
            </a:lvl1pPr>
          </a:lstStyle>
          <a:p>
            <a:r>
              <a:rPr lang="es-PE" sz="1200" dirty="0"/>
              <a:t>Oportunidad</a:t>
            </a:r>
          </a:p>
        </p:txBody>
      </p:sp>
      <p:sp>
        <p:nvSpPr>
          <p:cNvPr id="140" name="CuadroTexto 139">
            <a:extLst>
              <a:ext uri="{FF2B5EF4-FFF2-40B4-BE49-F238E27FC236}">
                <a16:creationId xmlns:a16="http://schemas.microsoft.com/office/drawing/2014/main" xmlns="" id="{6E4A697B-E35B-4A87-A8AE-80BB8EBC709F}"/>
              </a:ext>
            </a:extLst>
          </p:cNvPr>
          <p:cNvSpPr txBox="1"/>
          <p:nvPr/>
        </p:nvSpPr>
        <p:spPr>
          <a:xfrm>
            <a:off x="7105105" y="928525"/>
            <a:ext cx="1463922" cy="2594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>
              <a:defRPr sz="1400">
                <a:latin typeface="BNPP Sans"/>
              </a:defRPr>
            </a:lvl1pPr>
          </a:lstStyle>
          <a:p>
            <a:r>
              <a:rPr lang="es-PE" sz="1200" dirty="0"/>
              <a:t>Negocio </a:t>
            </a:r>
            <a:r>
              <a:rPr lang="es-PE" sz="1200" dirty="0" err="1"/>
              <a:t>Cardif</a:t>
            </a:r>
            <a:endParaRPr lang="es-PE" sz="12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2F738D9A-AB52-496F-9598-58A5A14E66EA}"/>
              </a:ext>
            </a:extLst>
          </p:cNvPr>
          <p:cNvSpPr txBox="1"/>
          <p:nvPr/>
        </p:nvSpPr>
        <p:spPr>
          <a:xfrm>
            <a:off x="3660522" y="1368241"/>
            <a:ext cx="1229668" cy="1463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00" dirty="0">
                <a:solidFill>
                  <a:schemeClr val="bg1"/>
                </a:solidFill>
                <a:latin typeface="BNPP Sans"/>
              </a:rPr>
              <a:t>Accidentes</a:t>
            </a:r>
          </a:p>
        </p:txBody>
      </p:sp>
      <p:pic>
        <p:nvPicPr>
          <p:cNvPr id="8" name="Picture 2" descr="Resultado de imagen para star icon png">
            <a:extLst>
              <a:ext uri="{FF2B5EF4-FFF2-40B4-BE49-F238E27FC236}">
                <a16:creationId xmlns:a16="http://schemas.microsoft.com/office/drawing/2014/main" xmlns="" id="{4FFD88B5-FB81-4141-9418-A86E53DF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86" y="1840878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2" descr="Resultado de imagen para star icon png">
            <a:extLst>
              <a:ext uri="{FF2B5EF4-FFF2-40B4-BE49-F238E27FC236}">
                <a16:creationId xmlns:a16="http://schemas.microsoft.com/office/drawing/2014/main" xmlns="" id="{53C45C10-D87C-4B6B-B3B0-5F9A46E7F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31" y="2340149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 descr="Resultado de imagen para star icon png">
            <a:extLst>
              <a:ext uri="{FF2B5EF4-FFF2-40B4-BE49-F238E27FC236}">
                <a16:creationId xmlns:a16="http://schemas.microsoft.com/office/drawing/2014/main" xmlns="" id="{DD01ADC1-46CA-43AA-B21A-20EBB5591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86" y="2809657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2" descr="Resultado de imagen para star icon png">
            <a:extLst>
              <a:ext uri="{FF2B5EF4-FFF2-40B4-BE49-F238E27FC236}">
                <a16:creationId xmlns:a16="http://schemas.microsoft.com/office/drawing/2014/main" xmlns="" id="{90AD9365-9F09-45C0-A454-440C594A4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86" y="3241705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2" descr="Resultado de imagen para star icon png">
            <a:extLst>
              <a:ext uri="{FF2B5EF4-FFF2-40B4-BE49-F238E27FC236}">
                <a16:creationId xmlns:a16="http://schemas.microsoft.com/office/drawing/2014/main" xmlns="" id="{9F8FAB49-9388-4DEB-99B2-A375D853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86" y="3745761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2" descr="Resultado de imagen para star icon png">
            <a:extLst>
              <a:ext uri="{FF2B5EF4-FFF2-40B4-BE49-F238E27FC236}">
                <a16:creationId xmlns:a16="http://schemas.microsoft.com/office/drawing/2014/main" xmlns="" id="{B34049F2-86BD-4978-AA96-0DF9A081F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86" y="4249817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2" descr="Resultado de imagen para star icon png">
            <a:extLst>
              <a:ext uri="{FF2B5EF4-FFF2-40B4-BE49-F238E27FC236}">
                <a16:creationId xmlns:a16="http://schemas.microsoft.com/office/drawing/2014/main" xmlns="" id="{64237918-5DDE-4574-926A-43428B6AF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86" y="4882447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2" descr="Resultado de imagen para star icon png">
            <a:extLst>
              <a:ext uri="{FF2B5EF4-FFF2-40B4-BE49-F238E27FC236}">
                <a16:creationId xmlns:a16="http://schemas.microsoft.com/office/drawing/2014/main" xmlns="" id="{1CD0A2FE-BCD4-4963-94F2-FD7395412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86" y="5580541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7CCAEFA8-E119-4EF3-9561-A33962F78834}"/>
              </a:ext>
            </a:extLst>
          </p:cNvPr>
          <p:cNvSpPr/>
          <p:nvPr/>
        </p:nvSpPr>
        <p:spPr>
          <a:xfrm>
            <a:off x="1790978" y="1715873"/>
            <a:ext cx="246025" cy="433683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49" name="Rectángulo 148">
            <a:extLst>
              <a:ext uri="{FF2B5EF4-FFF2-40B4-BE49-F238E27FC236}">
                <a16:creationId xmlns:a16="http://schemas.microsoft.com/office/drawing/2014/main" xmlns="" id="{C9275830-21C5-4E8D-8E80-B5CE86AEBB9B}"/>
              </a:ext>
            </a:extLst>
          </p:cNvPr>
          <p:cNvSpPr/>
          <p:nvPr/>
        </p:nvSpPr>
        <p:spPr>
          <a:xfrm>
            <a:off x="2778386" y="1692077"/>
            <a:ext cx="246025" cy="433683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pic>
        <p:nvPicPr>
          <p:cNvPr id="151" name="Picture 403" descr="Resultado de imagen para logo cardif png">
            <a:extLst>
              <a:ext uri="{FF2B5EF4-FFF2-40B4-BE49-F238E27FC236}">
                <a16:creationId xmlns:a16="http://schemas.microsoft.com/office/drawing/2014/main" xmlns="" id="{15654824-7F93-4825-98B0-F8D89F882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4218853" y="3276253"/>
            <a:ext cx="245718" cy="21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" name="Rectángulo 151">
            <a:extLst>
              <a:ext uri="{FF2B5EF4-FFF2-40B4-BE49-F238E27FC236}">
                <a16:creationId xmlns:a16="http://schemas.microsoft.com/office/drawing/2014/main" xmlns="" id="{C42CDA68-6F3F-41B4-9352-84CF8C6DD4DD}"/>
              </a:ext>
            </a:extLst>
          </p:cNvPr>
          <p:cNvSpPr/>
          <p:nvPr/>
        </p:nvSpPr>
        <p:spPr>
          <a:xfrm>
            <a:off x="3888507" y="1692077"/>
            <a:ext cx="246025" cy="433683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53" name="Rectángulo 152">
            <a:extLst>
              <a:ext uri="{FF2B5EF4-FFF2-40B4-BE49-F238E27FC236}">
                <a16:creationId xmlns:a16="http://schemas.microsoft.com/office/drawing/2014/main" xmlns="" id="{A32A9008-30E4-499B-B1B2-1BED343B4876}"/>
              </a:ext>
            </a:extLst>
          </p:cNvPr>
          <p:cNvSpPr/>
          <p:nvPr/>
        </p:nvSpPr>
        <p:spPr>
          <a:xfrm>
            <a:off x="5544691" y="1662720"/>
            <a:ext cx="246025" cy="4383071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pic>
        <p:nvPicPr>
          <p:cNvPr id="154" name="Picture 2" descr="Resultado de imagen para star icon png">
            <a:extLst>
              <a:ext uri="{FF2B5EF4-FFF2-40B4-BE49-F238E27FC236}">
                <a16:creationId xmlns:a16="http://schemas.microsoft.com/office/drawing/2014/main" xmlns="" id="{D88A3A6F-2B34-4E25-9F58-F93FC4EA4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849" y="2849528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" name="Rectángulo 155">
            <a:extLst>
              <a:ext uri="{FF2B5EF4-FFF2-40B4-BE49-F238E27FC236}">
                <a16:creationId xmlns:a16="http://schemas.microsoft.com/office/drawing/2014/main" xmlns="" id="{55A93D8E-95E0-4A3F-BADB-8F6065690157}"/>
              </a:ext>
            </a:extLst>
          </p:cNvPr>
          <p:cNvSpPr/>
          <p:nvPr/>
        </p:nvSpPr>
        <p:spPr>
          <a:xfrm>
            <a:off x="4834090" y="1705027"/>
            <a:ext cx="246025" cy="433683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xmlns="" id="{7CED1A85-575A-4D07-AA2E-A0596D584889}"/>
              </a:ext>
            </a:extLst>
          </p:cNvPr>
          <p:cNvCxnSpPr/>
          <p:nvPr/>
        </p:nvCxnSpPr>
        <p:spPr>
          <a:xfrm>
            <a:off x="2712617" y="1692077"/>
            <a:ext cx="0" cy="4277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cto 156">
            <a:extLst>
              <a:ext uri="{FF2B5EF4-FFF2-40B4-BE49-F238E27FC236}">
                <a16:creationId xmlns:a16="http://schemas.microsoft.com/office/drawing/2014/main" xmlns="" id="{30BA53B9-D0F4-4A47-A76D-16BA36B0FBD0}"/>
              </a:ext>
            </a:extLst>
          </p:cNvPr>
          <p:cNvCxnSpPr/>
          <p:nvPr/>
        </p:nvCxnSpPr>
        <p:spPr>
          <a:xfrm>
            <a:off x="3816499" y="1692077"/>
            <a:ext cx="0" cy="4277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cto 157">
            <a:extLst>
              <a:ext uri="{FF2B5EF4-FFF2-40B4-BE49-F238E27FC236}">
                <a16:creationId xmlns:a16="http://schemas.microsoft.com/office/drawing/2014/main" xmlns="" id="{7472D0D5-B56A-40EB-B2AA-DE160FF2713F}"/>
              </a:ext>
            </a:extLst>
          </p:cNvPr>
          <p:cNvCxnSpPr/>
          <p:nvPr/>
        </p:nvCxnSpPr>
        <p:spPr>
          <a:xfrm>
            <a:off x="4680595" y="1734843"/>
            <a:ext cx="0" cy="4277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cto 158">
            <a:extLst>
              <a:ext uri="{FF2B5EF4-FFF2-40B4-BE49-F238E27FC236}">
                <a16:creationId xmlns:a16="http://schemas.microsoft.com/office/drawing/2014/main" xmlns="" id="{B990A56B-8C1C-4FC5-9BAB-6B85F80FE853}"/>
              </a:ext>
            </a:extLst>
          </p:cNvPr>
          <p:cNvCxnSpPr/>
          <p:nvPr/>
        </p:nvCxnSpPr>
        <p:spPr>
          <a:xfrm>
            <a:off x="5497259" y="1692077"/>
            <a:ext cx="0" cy="4277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cto 159">
            <a:extLst>
              <a:ext uri="{FF2B5EF4-FFF2-40B4-BE49-F238E27FC236}">
                <a16:creationId xmlns:a16="http://schemas.microsoft.com/office/drawing/2014/main" xmlns="" id="{29F2452D-792E-41CB-9D6F-0C469C984249}"/>
              </a:ext>
            </a:extLst>
          </p:cNvPr>
          <p:cNvCxnSpPr/>
          <p:nvPr/>
        </p:nvCxnSpPr>
        <p:spPr>
          <a:xfrm>
            <a:off x="6408787" y="1692077"/>
            <a:ext cx="0" cy="4277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cto 160">
            <a:extLst>
              <a:ext uri="{FF2B5EF4-FFF2-40B4-BE49-F238E27FC236}">
                <a16:creationId xmlns:a16="http://schemas.microsoft.com/office/drawing/2014/main" xmlns="" id="{BD3F9167-C7F1-46AE-B14D-81A158C1451C}"/>
              </a:ext>
            </a:extLst>
          </p:cNvPr>
          <p:cNvCxnSpPr/>
          <p:nvPr/>
        </p:nvCxnSpPr>
        <p:spPr>
          <a:xfrm>
            <a:off x="7272883" y="1692077"/>
            <a:ext cx="0" cy="4277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cto 161">
            <a:extLst>
              <a:ext uri="{FF2B5EF4-FFF2-40B4-BE49-F238E27FC236}">
                <a16:creationId xmlns:a16="http://schemas.microsoft.com/office/drawing/2014/main" xmlns="" id="{CF46ABD0-AD98-4954-B1EF-C3E285B9E4DF}"/>
              </a:ext>
            </a:extLst>
          </p:cNvPr>
          <p:cNvCxnSpPr/>
          <p:nvPr/>
        </p:nvCxnSpPr>
        <p:spPr>
          <a:xfrm>
            <a:off x="8091189" y="1692077"/>
            <a:ext cx="0" cy="4277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recto 162">
            <a:extLst>
              <a:ext uri="{FF2B5EF4-FFF2-40B4-BE49-F238E27FC236}">
                <a16:creationId xmlns:a16="http://schemas.microsoft.com/office/drawing/2014/main" xmlns="" id="{723F82D2-BAD0-44B3-98C4-0A0FA26A01B9}"/>
              </a:ext>
            </a:extLst>
          </p:cNvPr>
          <p:cNvCxnSpPr/>
          <p:nvPr/>
        </p:nvCxnSpPr>
        <p:spPr>
          <a:xfrm>
            <a:off x="8929067" y="1692077"/>
            <a:ext cx="0" cy="4277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recto 163">
            <a:extLst>
              <a:ext uri="{FF2B5EF4-FFF2-40B4-BE49-F238E27FC236}">
                <a16:creationId xmlns:a16="http://schemas.microsoft.com/office/drawing/2014/main" xmlns="" id="{B19F7EB1-FB83-4011-A1F9-1419E9EB59F9}"/>
              </a:ext>
            </a:extLst>
          </p:cNvPr>
          <p:cNvCxnSpPr/>
          <p:nvPr/>
        </p:nvCxnSpPr>
        <p:spPr>
          <a:xfrm>
            <a:off x="9793163" y="1692077"/>
            <a:ext cx="0" cy="4277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Picture 403" descr="Resultado de imagen para logo cardif png">
            <a:extLst>
              <a:ext uri="{FF2B5EF4-FFF2-40B4-BE49-F238E27FC236}">
                <a16:creationId xmlns:a16="http://schemas.microsoft.com/office/drawing/2014/main" xmlns="" id="{AFA942D6-B6D3-4E39-8235-8253C06B2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7760604" y="2413136"/>
            <a:ext cx="245718" cy="21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403" descr="Resultado de imagen para logo cardif png">
            <a:extLst>
              <a:ext uri="{FF2B5EF4-FFF2-40B4-BE49-F238E27FC236}">
                <a16:creationId xmlns:a16="http://schemas.microsoft.com/office/drawing/2014/main" xmlns="" id="{C3267D98-B893-47F5-BBD9-1B2D1262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7746943" y="3308319"/>
            <a:ext cx="245718" cy="21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Rectángulo 166">
            <a:extLst>
              <a:ext uri="{FF2B5EF4-FFF2-40B4-BE49-F238E27FC236}">
                <a16:creationId xmlns:a16="http://schemas.microsoft.com/office/drawing/2014/main" xmlns="" id="{0C0FA79D-CDBE-4ACD-8BFD-5BD6D7F5B7EE}"/>
              </a:ext>
            </a:extLst>
          </p:cNvPr>
          <p:cNvSpPr/>
          <p:nvPr/>
        </p:nvSpPr>
        <p:spPr>
          <a:xfrm>
            <a:off x="6522802" y="1675719"/>
            <a:ext cx="246025" cy="433683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68" name="Rectángulo 167">
            <a:extLst>
              <a:ext uri="{FF2B5EF4-FFF2-40B4-BE49-F238E27FC236}">
                <a16:creationId xmlns:a16="http://schemas.microsoft.com/office/drawing/2014/main" xmlns="" id="{605A8128-8FB8-4AA5-B196-0D0D25308AF9}"/>
              </a:ext>
            </a:extLst>
          </p:cNvPr>
          <p:cNvSpPr/>
          <p:nvPr/>
        </p:nvSpPr>
        <p:spPr>
          <a:xfrm>
            <a:off x="7386898" y="1675719"/>
            <a:ext cx="246025" cy="433683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69" name="Rectángulo 168">
            <a:extLst>
              <a:ext uri="{FF2B5EF4-FFF2-40B4-BE49-F238E27FC236}">
                <a16:creationId xmlns:a16="http://schemas.microsoft.com/office/drawing/2014/main" xmlns="" id="{E7FDC5A8-E7B0-4666-AC77-019E79BE27D4}"/>
              </a:ext>
            </a:extLst>
          </p:cNvPr>
          <p:cNvSpPr/>
          <p:nvPr/>
        </p:nvSpPr>
        <p:spPr>
          <a:xfrm>
            <a:off x="8166938" y="1686416"/>
            <a:ext cx="246025" cy="433683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xmlns="" id="{1636DCAE-C8D9-47E3-B34C-D758E24A2EF2}"/>
              </a:ext>
            </a:extLst>
          </p:cNvPr>
          <p:cNvSpPr/>
          <p:nvPr/>
        </p:nvSpPr>
        <p:spPr>
          <a:xfrm>
            <a:off x="9073083" y="1697535"/>
            <a:ext cx="246025" cy="433683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71" name="Rectángulo 170">
            <a:extLst>
              <a:ext uri="{FF2B5EF4-FFF2-40B4-BE49-F238E27FC236}">
                <a16:creationId xmlns:a16="http://schemas.microsoft.com/office/drawing/2014/main" xmlns="" id="{378F4480-95A2-4D26-A9DD-A575BEA8D380}"/>
              </a:ext>
            </a:extLst>
          </p:cNvPr>
          <p:cNvSpPr/>
          <p:nvPr/>
        </p:nvSpPr>
        <p:spPr>
          <a:xfrm>
            <a:off x="9865171" y="1692077"/>
            <a:ext cx="246025" cy="433683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pic>
        <p:nvPicPr>
          <p:cNvPr id="172" name="Picture 403" descr="Resultado de imagen para logo cardif png">
            <a:extLst>
              <a:ext uri="{FF2B5EF4-FFF2-40B4-BE49-F238E27FC236}">
                <a16:creationId xmlns:a16="http://schemas.microsoft.com/office/drawing/2014/main" xmlns="" id="{A2DB077B-6638-4D38-8B64-EBBA3BF13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3240435" y="3278983"/>
            <a:ext cx="245718" cy="21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" name="Picture 403" descr="Resultado de imagen para logo cardif png">
            <a:extLst>
              <a:ext uri="{FF2B5EF4-FFF2-40B4-BE49-F238E27FC236}">
                <a16:creationId xmlns:a16="http://schemas.microsoft.com/office/drawing/2014/main" xmlns="" id="{132CD95B-A931-454F-9221-B51D6BAF0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3240435" y="3780309"/>
            <a:ext cx="245718" cy="21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143 CuadroTexto">
            <a:extLst>
              <a:ext uri="{FF2B5EF4-FFF2-40B4-BE49-F238E27FC236}">
                <a16:creationId xmlns:a16="http://schemas.microsoft.com/office/drawing/2014/main" xmlns="" id="{40A8DBE1-EF1A-4C4F-837D-0A21211DC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2283" y="1919872"/>
            <a:ext cx="83042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46" name="143 CuadroTexto">
            <a:extLst>
              <a:ext uri="{FF2B5EF4-FFF2-40B4-BE49-F238E27FC236}">
                <a16:creationId xmlns:a16="http://schemas.microsoft.com/office/drawing/2014/main" xmlns="" id="{7FA40B28-0584-4D21-BDB7-B90FAC430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9361" y="1908101"/>
            <a:ext cx="83042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47" name="143 CuadroTexto">
            <a:extLst>
              <a:ext uri="{FF2B5EF4-FFF2-40B4-BE49-F238E27FC236}">
                <a16:creationId xmlns:a16="http://schemas.microsoft.com/office/drawing/2014/main" xmlns="" id="{8541F3EA-10AC-42CC-B1B8-BA10438BB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0515" y="1908101"/>
            <a:ext cx="83042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50" name="143 CuadroTexto">
            <a:extLst>
              <a:ext uri="{FF2B5EF4-FFF2-40B4-BE49-F238E27FC236}">
                <a16:creationId xmlns:a16="http://schemas.microsoft.com/office/drawing/2014/main" xmlns="" id="{9C9F1773-AEEE-42BF-88C9-06921942F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2115" y="1908101"/>
            <a:ext cx="222536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74" name="143 CuadroTexto">
            <a:extLst>
              <a:ext uri="{FF2B5EF4-FFF2-40B4-BE49-F238E27FC236}">
                <a16:creationId xmlns:a16="http://schemas.microsoft.com/office/drawing/2014/main" xmlns="" id="{0E5A1DBB-08AC-4820-9459-390A5A857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5665" y="1980109"/>
            <a:ext cx="83042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75" name="143 CuadroTexto">
            <a:extLst>
              <a:ext uri="{FF2B5EF4-FFF2-40B4-BE49-F238E27FC236}">
                <a16:creationId xmlns:a16="http://schemas.microsoft.com/office/drawing/2014/main" xmlns="" id="{7A7C12A9-635F-4338-958D-52BCAFE34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811" y="1980109"/>
            <a:ext cx="83042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76" name="143 CuadroTexto">
            <a:extLst>
              <a:ext uri="{FF2B5EF4-FFF2-40B4-BE49-F238E27FC236}">
                <a16:creationId xmlns:a16="http://schemas.microsoft.com/office/drawing/2014/main" xmlns="" id="{472CFCB0-04A8-46FC-B2B8-EE0F98891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9961" y="1980109"/>
            <a:ext cx="83042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77" name="143 CuadroTexto">
            <a:extLst>
              <a:ext uri="{FF2B5EF4-FFF2-40B4-BE49-F238E27FC236}">
                <a16:creationId xmlns:a16="http://schemas.microsoft.com/office/drawing/2014/main" xmlns="" id="{98327B71-4352-48FC-9AD1-CC32A022F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5091" y="1980109"/>
            <a:ext cx="83042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78" name="143 CuadroTexto">
            <a:extLst>
              <a:ext uri="{FF2B5EF4-FFF2-40B4-BE49-F238E27FC236}">
                <a16:creationId xmlns:a16="http://schemas.microsoft.com/office/drawing/2014/main" xmlns="" id="{B1B15C85-B3F7-4341-89B8-A9ECA59DB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7179" y="1980109"/>
            <a:ext cx="83042" cy="10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pic>
        <p:nvPicPr>
          <p:cNvPr id="179" name="Picture 403" descr="Resultado de imagen para logo cardif png">
            <a:extLst>
              <a:ext uri="{FF2B5EF4-FFF2-40B4-BE49-F238E27FC236}">
                <a16:creationId xmlns:a16="http://schemas.microsoft.com/office/drawing/2014/main" xmlns="" id="{62AE0B2D-2CB6-47EF-ACB8-B45F240C6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2407087" y="2484165"/>
            <a:ext cx="113268" cy="9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2283" y="2484165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81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7153" y="2484165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82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609" y="2440454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2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183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442" y="2440454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84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903" y="2440454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85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9007" y="2440454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86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3103" y="2440454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2</a:t>
            </a:r>
          </a:p>
        </p:txBody>
      </p:sp>
      <p:sp>
        <p:nvSpPr>
          <p:cNvPr id="187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5191" y="2440454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88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6185" y="2440454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189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5171" y="2412157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190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8205" y="2872502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91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6479" y="3333792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2</a:t>
            </a:r>
          </a:p>
        </p:txBody>
      </p:sp>
      <p:sp>
        <p:nvSpPr>
          <p:cNvPr id="192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4080" y="3808606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193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3964" y="3816481"/>
            <a:ext cx="240447" cy="17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194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3964" y="3312425"/>
            <a:ext cx="240447" cy="17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195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4084" y="3348261"/>
            <a:ext cx="240447" cy="17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3</a:t>
            </a:r>
          </a:p>
        </p:txBody>
      </p:sp>
      <p:sp>
        <p:nvSpPr>
          <p:cNvPr id="196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4691" y="2916213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197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8507" y="2916213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98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4591" y="2872502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199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823" y="2916213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2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00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795" y="2916213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01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0238" y="2939911"/>
            <a:ext cx="259820" cy="192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02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611" y="3304550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03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4691" y="3308319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04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1018" y="3333791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05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3103" y="3348261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06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5191" y="3348261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07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3083" y="2944510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08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3083" y="3376558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09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3083" y="3880614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10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3083" y="4384670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11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1295" y="4896580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12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3083" y="5680814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13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5171" y="5680814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14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5171" y="4896580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15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5171" y="4356373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</a:p>
        </p:txBody>
      </p:sp>
      <p:sp>
        <p:nvSpPr>
          <p:cNvPr id="216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5171" y="3852317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2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18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5171" y="2916213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19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978" y="5680814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20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268" y="4312662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21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978" y="4960734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22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5191" y="4896580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2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pic>
        <p:nvPicPr>
          <p:cNvPr id="223" name="Picture 403" descr="Resultado de imagen para logo cardif png">
            <a:extLst>
              <a:ext uri="{FF2B5EF4-FFF2-40B4-BE49-F238E27FC236}">
                <a16:creationId xmlns:a16="http://schemas.microsoft.com/office/drawing/2014/main" xmlns="" id="{132CD95B-A931-454F-9221-B51D6BAF0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52"/>
          <a:stretch>
            <a:fillRect/>
          </a:stretch>
        </p:blipFill>
        <p:spPr bwMode="auto">
          <a:xfrm>
            <a:off x="3240435" y="4919800"/>
            <a:ext cx="245718" cy="21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6240" y="4960734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25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981" y="4284397"/>
            <a:ext cx="240447" cy="17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27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981" y="5680814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</a:p>
        </p:txBody>
      </p:sp>
      <p:sp>
        <p:nvSpPr>
          <p:cNvPr id="228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8507" y="5680814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29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8507" y="4312662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30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4090" y="4312662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31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3759" y="4356373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32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2774" y="4299747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33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442" y="4960734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34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0896" y="4960734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35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904" y="4896580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36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5866" y="3362409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pic>
        <p:nvPicPr>
          <p:cNvPr id="237" name="Picture 2" descr="Resultado de imagen para star icon png">
            <a:extLst>
              <a:ext uri="{FF2B5EF4-FFF2-40B4-BE49-F238E27FC236}">
                <a16:creationId xmlns:a16="http://schemas.microsoft.com/office/drawing/2014/main" xmlns="" id="{A7F98DDD-40CB-46EC-AC97-AFF53BFA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975" y="4882447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276" y="4312662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39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442" y="3795735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40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8797" y="3770351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41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904" y="3772637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42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572" y="3759893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pic>
        <p:nvPicPr>
          <p:cNvPr id="243" name="Picture 2" descr="Resultado de imagen para star icon png">
            <a:extLst>
              <a:ext uri="{FF2B5EF4-FFF2-40B4-BE49-F238E27FC236}">
                <a16:creationId xmlns:a16="http://schemas.microsoft.com/office/drawing/2014/main" xmlns="" id="{C4BE3DAD-B7B7-43B0-8E22-E5FE75EC7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358" y="2883146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4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037" y="3802332"/>
            <a:ext cx="240447" cy="17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2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7270323" y="6156573"/>
            <a:ext cx="3818984" cy="720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50" dirty="0" smtClean="0">
                <a:latin typeface="BNPP Sans" pitchFamily="50" charset="0"/>
              </a:rPr>
              <a:t>*No se toma en cuenta empresas de asistencias</a:t>
            </a:r>
          </a:p>
        </p:txBody>
      </p:sp>
      <p:sp>
        <p:nvSpPr>
          <p:cNvPr id="245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8099" y="5680814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46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4691" y="5724525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1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47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904" y="5680814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48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3103" y="5680814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49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5191" y="5680814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51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0773" y="4896580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52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3103" y="4391012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53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898" y="3844138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54" name="143 CuadroTexto">
            <a:extLst>
              <a:ext uri="{FF2B5EF4-FFF2-40B4-BE49-F238E27FC236}">
                <a16:creationId xmlns:a16="http://schemas.microsoft.com/office/drawing/2014/main" xmlns="" id="{60377704-CD2F-4971-8B0F-5F752E924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898" y="1922249"/>
            <a:ext cx="259820" cy="25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defTabSz="740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-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70" y="3757191"/>
            <a:ext cx="130492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0" name="Picture 2" descr="Resultado de imagen para star icon png">
            <a:extLst>
              <a:ext uri="{FF2B5EF4-FFF2-40B4-BE49-F238E27FC236}">
                <a16:creationId xmlns:a16="http://schemas.microsoft.com/office/drawing/2014/main" xmlns="" id="{576CA950-943F-4A82-84F9-8593BD4E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22" y="4218153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" name="Picture 2" descr="Resultado de imagen para star icon png">
            <a:extLst>
              <a:ext uri="{FF2B5EF4-FFF2-40B4-BE49-F238E27FC236}">
                <a16:creationId xmlns:a16="http://schemas.microsoft.com/office/drawing/2014/main" xmlns="" id="{D88A3A6F-2B34-4E25-9F58-F93FC4EA4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056" y="2324723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5" name="Picture 2" descr="Resultado de imagen para star icon png">
            <a:extLst>
              <a:ext uri="{FF2B5EF4-FFF2-40B4-BE49-F238E27FC236}">
                <a16:creationId xmlns:a16="http://schemas.microsoft.com/office/drawing/2014/main" xmlns="" id="{D88A3A6F-2B34-4E25-9F58-F93FC4EA4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627" y="3218425"/>
            <a:ext cx="24680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332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2 Título"/>
          <p:cNvSpPr>
            <a:spLocks noGrp="1"/>
          </p:cNvSpPr>
          <p:nvPr>
            <p:ph type="title"/>
          </p:nvPr>
        </p:nvSpPr>
        <p:spPr>
          <a:xfrm>
            <a:off x="404813" y="115888"/>
            <a:ext cx="9993312" cy="744537"/>
          </a:xfrm>
        </p:spPr>
        <p:txBody>
          <a:bodyPr/>
          <a:lstStyle/>
          <a:p>
            <a:pPr eaLnBrk="1" hangingPunct="1">
              <a:defRPr/>
            </a:pPr>
            <a:r>
              <a:rPr lang="es-PE" altLang="es-PE" sz="2000" dirty="0" smtClean="0">
                <a:solidFill>
                  <a:srgbClr val="00915A"/>
                </a:solidFill>
                <a:latin typeface="BNPP Sans" pitchFamily="50" charset="0"/>
                <a:ea typeface="+mn-ea"/>
                <a:cs typeface="Arial" pitchFamily="34" charset="0"/>
              </a:rPr>
              <a:t>Banca : </a:t>
            </a:r>
            <a:r>
              <a:rPr lang="es-PE" altLang="es-PE" sz="2000" dirty="0">
                <a:solidFill>
                  <a:srgbClr val="00915A"/>
                </a:solidFill>
                <a:latin typeface="BNPP Sans" pitchFamily="50" charset="0"/>
                <a:ea typeface="+mn-ea"/>
                <a:cs typeface="Arial" pitchFamily="34" charset="0"/>
              </a:rPr>
              <a:t>Estrategia </a:t>
            </a:r>
            <a:r>
              <a:rPr lang="es-PE" altLang="es-PE" sz="2000">
                <a:solidFill>
                  <a:srgbClr val="00915A"/>
                </a:solidFill>
                <a:latin typeface="BNPP Sans" pitchFamily="50" charset="0"/>
                <a:ea typeface="+mn-ea"/>
                <a:cs typeface="Arial" pitchFamily="34" charset="0"/>
              </a:rPr>
              <a:t>de </a:t>
            </a:r>
            <a:r>
              <a:rPr lang="es-PE" altLang="es-PE" sz="2000" smtClean="0">
                <a:solidFill>
                  <a:srgbClr val="00915A"/>
                </a:solidFill>
                <a:latin typeface="BNPP Sans" pitchFamily="50" charset="0"/>
                <a:ea typeface="+mn-ea"/>
                <a:cs typeface="Arial" pitchFamily="34" charset="0"/>
              </a:rPr>
              <a:t>Negocio</a:t>
            </a:r>
            <a:endParaRPr lang="es-PE" altLang="es-PE" sz="2000" dirty="0">
              <a:solidFill>
                <a:srgbClr val="00915A"/>
              </a:solidFill>
              <a:latin typeface="BNPP Sans" pitchFamily="50" charset="0"/>
              <a:ea typeface="+mn-ea"/>
              <a:cs typeface="Arial" pitchFamily="34" charset="0"/>
            </a:endParaRPr>
          </a:p>
        </p:txBody>
      </p:sp>
      <p:sp>
        <p:nvSpPr>
          <p:cNvPr id="125955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597025" indent="-225425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4225" indent="-225425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1425" indent="-225425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68625" indent="-225425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5825" indent="-225425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3025" indent="-225425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fld id="{1BEBF7C2-3974-478A-AFD0-DAE1696C4597}" type="slidenum">
              <a:rPr lang="en-GB" altLang="es-PE" smtClean="0"/>
              <a:pPr eaLnBrk="1" hangingPunct="1">
                <a:spcBef>
                  <a:spcPct val="0"/>
                </a:spcBef>
                <a:buClrTx/>
                <a:buSzTx/>
              </a:pPr>
              <a:t>23</a:t>
            </a:fld>
            <a:endParaRPr lang="en-GB" altLang="es-PE" smtClean="0"/>
          </a:p>
        </p:txBody>
      </p:sp>
      <p:sp>
        <p:nvSpPr>
          <p:cNvPr id="8" name="Rectángulo 26"/>
          <p:cNvSpPr/>
          <p:nvPr/>
        </p:nvSpPr>
        <p:spPr>
          <a:xfrm>
            <a:off x="4205288" y="2306638"/>
            <a:ext cx="935037" cy="261937"/>
          </a:xfrm>
          <a:prstGeom prst="rect">
            <a:avLst/>
          </a:prstGeom>
        </p:spPr>
        <p:txBody>
          <a:bodyPr wrap="none" lIns="91339" tIns="45669" rIns="91339" bIns="4566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dirty="0">
                <a:latin typeface="BNPP Sans" pitchFamily="50" charset="0"/>
                <a:cs typeface="+mn-cs"/>
              </a:rPr>
              <a:t>PRODUCTOS</a:t>
            </a:r>
          </a:p>
        </p:txBody>
      </p:sp>
      <p:sp>
        <p:nvSpPr>
          <p:cNvPr id="9" name="Rectángulo 27"/>
          <p:cNvSpPr/>
          <p:nvPr/>
        </p:nvSpPr>
        <p:spPr>
          <a:xfrm>
            <a:off x="6334125" y="2306638"/>
            <a:ext cx="730250" cy="261937"/>
          </a:xfrm>
          <a:prstGeom prst="rect">
            <a:avLst/>
          </a:prstGeom>
        </p:spPr>
        <p:txBody>
          <a:bodyPr wrap="none" lIns="91339" tIns="45669" rIns="91339" bIns="4566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dirty="0">
                <a:latin typeface="BNPP Sans" pitchFamily="50" charset="0"/>
                <a:cs typeface="+mn-cs"/>
              </a:rPr>
              <a:t>CANALES</a:t>
            </a:r>
          </a:p>
        </p:txBody>
      </p:sp>
      <p:sp>
        <p:nvSpPr>
          <p:cNvPr id="11" name="Rectángulo redondeado 29"/>
          <p:cNvSpPr/>
          <p:nvPr/>
        </p:nvSpPr>
        <p:spPr bwMode="auto">
          <a:xfrm>
            <a:off x="3900488" y="2903538"/>
            <a:ext cx="1601787" cy="1779587"/>
          </a:xfrm>
          <a:prstGeom prst="roundRect">
            <a:avLst/>
          </a:prstGeom>
          <a:noFill/>
          <a:ln w="9525" cap="flat" cmpd="sng" algn="ctr">
            <a:solidFill>
              <a:srgbClr val="008C5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latin typeface="BNPP Sans" pitchFamily="50" charset="0"/>
            </a:endParaRPr>
          </a:p>
        </p:txBody>
      </p:sp>
      <p:sp>
        <p:nvSpPr>
          <p:cNvPr id="12" name="Rectángulo redondeado 30"/>
          <p:cNvSpPr/>
          <p:nvPr/>
        </p:nvSpPr>
        <p:spPr bwMode="auto">
          <a:xfrm>
            <a:off x="5856288" y="2903538"/>
            <a:ext cx="1674812" cy="1779587"/>
          </a:xfrm>
          <a:prstGeom prst="roundRect">
            <a:avLst/>
          </a:prstGeom>
          <a:noFill/>
          <a:ln w="9525" cap="flat" cmpd="sng" algn="ctr">
            <a:solidFill>
              <a:srgbClr val="008C5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latin typeface="BNPP Sans" pitchFamily="50" charset="0"/>
            </a:endParaRPr>
          </a:p>
        </p:txBody>
      </p:sp>
      <p:sp>
        <p:nvSpPr>
          <p:cNvPr id="125960" name="Rectángulo 32"/>
          <p:cNvSpPr>
            <a:spLocks noChangeArrowheads="1"/>
          </p:cNvSpPr>
          <p:nvPr/>
        </p:nvSpPr>
        <p:spPr bwMode="auto">
          <a:xfrm>
            <a:off x="3875088" y="2955925"/>
            <a:ext cx="1787525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9" tIns="45669" rIns="91339" bIns="45669">
            <a:spAutoFit/>
          </a:bodyPr>
          <a:lstStyle/>
          <a:p>
            <a:pPr algn="ctr"/>
            <a:r>
              <a:rPr lang="es-ES_tradnl" altLang="es-ES" sz="1100" b="1">
                <a:latin typeface="BNPP Sans" pitchFamily="50" charset="0"/>
              </a:rPr>
              <a:t>Rediseño de</a:t>
            </a:r>
          </a:p>
          <a:p>
            <a:pPr algn="ctr"/>
            <a:r>
              <a:rPr lang="es-ES_tradnl" altLang="es-ES" sz="1100" b="1">
                <a:latin typeface="BNPP Sans" pitchFamily="50" charset="0"/>
              </a:rPr>
              <a:t> Productos</a:t>
            </a:r>
            <a:endParaRPr lang="es-PE" altLang="es-ES" sz="1100" b="1">
              <a:latin typeface="BNPP Sans" pitchFamily="50" charset="0"/>
            </a:endParaRPr>
          </a:p>
          <a:p>
            <a:endParaRPr lang="en-US" altLang="es-ES" sz="1100">
              <a:solidFill>
                <a:srgbClr val="000000"/>
              </a:solidFill>
              <a:latin typeface="BNPP Sans" pitchFamily="50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es-ES" sz="1100">
                <a:solidFill>
                  <a:srgbClr val="000000"/>
                </a:solidFill>
                <a:latin typeface="BNPP Sans" pitchFamily="50" charset="0"/>
              </a:rPr>
              <a:t>Oferta distinta  de productos optativos.</a:t>
            </a:r>
            <a:endParaRPr lang="es-ES_tradnl" altLang="es-ES" sz="1100">
              <a:latin typeface="BNPP Sans" pitchFamily="50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altLang="es-ES" sz="1100">
                <a:solidFill>
                  <a:srgbClr val="000000"/>
                </a:solidFill>
                <a:latin typeface="BNPP Sans" pitchFamily="50" charset="0"/>
              </a:rPr>
              <a:t>Impulsar Portafolio</a:t>
            </a:r>
          </a:p>
          <a:p>
            <a:r>
              <a:rPr lang="es-ES_tradnl" altLang="es-ES" sz="1100">
                <a:solidFill>
                  <a:srgbClr val="000000"/>
                </a:solidFill>
                <a:latin typeface="BNPP Sans" pitchFamily="50" charset="0"/>
              </a:rPr>
              <a:t>    de seguros de Robo</a:t>
            </a:r>
          </a:p>
          <a:p>
            <a:r>
              <a:rPr lang="es-ES_tradnl" altLang="es-ES" sz="1100">
                <a:solidFill>
                  <a:srgbClr val="000000"/>
                </a:solidFill>
                <a:latin typeface="BNPP Sans" pitchFamily="50" charset="0"/>
              </a:rPr>
              <a:t>    &amp;Fraude.</a:t>
            </a:r>
            <a:endParaRPr lang="en-US" altLang="es-ES" sz="110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25961" name="Rectángulo 33"/>
          <p:cNvSpPr>
            <a:spLocks noChangeArrowheads="1"/>
          </p:cNvSpPr>
          <p:nvPr/>
        </p:nvSpPr>
        <p:spPr bwMode="auto">
          <a:xfrm>
            <a:off x="5916613" y="2933700"/>
            <a:ext cx="1614487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9" tIns="45669" rIns="91339" bIns="45669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ES_tradnl" altLang="es-ES" sz="1100" b="1">
                <a:latin typeface="BNPP Sans" pitchFamily="50" charset="0"/>
              </a:rPr>
              <a:t>Exponer nuestra experiencia</a:t>
            </a:r>
            <a:endParaRPr lang="es-PE" altLang="es-ES" sz="1100" b="1">
              <a:latin typeface="BNPP Sans" pitchFamily="50" charset="0"/>
            </a:endParaRPr>
          </a:p>
          <a:p>
            <a:pPr algn="ctr">
              <a:lnSpc>
                <a:spcPct val="120000"/>
              </a:lnSpc>
            </a:pPr>
            <a:endParaRPr lang="es-PE" altLang="es-ES" sz="1100">
              <a:latin typeface="BNPP Sans" pitchFamily="50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s-ES_tradnl" altLang="es-ES" sz="1100">
                <a:latin typeface="BNPP Sans" pitchFamily="50" charset="0"/>
              </a:rPr>
              <a:t>Smart training como medición y servicio al socio en la venta TMK y POS.</a:t>
            </a:r>
            <a:endParaRPr lang="es-PE" altLang="es-ES" sz="1100">
              <a:latin typeface="BNPP Sans" pitchFamily="50" charset="0"/>
            </a:endParaRPr>
          </a:p>
        </p:txBody>
      </p:sp>
      <p:sp>
        <p:nvSpPr>
          <p:cNvPr id="17" name="Combinar 35"/>
          <p:cNvSpPr/>
          <p:nvPr/>
        </p:nvSpPr>
        <p:spPr bwMode="auto">
          <a:xfrm flipV="1">
            <a:off x="4025900" y="1390650"/>
            <a:ext cx="1314450" cy="149225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50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noProof="1"/>
          </a:p>
        </p:txBody>
      </p:sp>
      <p:sp>
        <p:nvSpPr>
          <p:cNvPr id="18" name="Combinar 36"/>
          <p:cNvSpPr/>
          <p:nvPr/>
        </p:nvSpPr>
        <p:spPr bwMode="auto">
          <a:xfrm flipV="1">
            <a:off x="5988050" y="1390650"/>
            <a:ext cx="1312863" cy="149225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50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noProof="1"/>
          </a:p>
        </p:txBody>
      </p:sp>
      <p:pic>
        <p:nvPicPr>
          <p:cNvPr id="12596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1724025"/>
            <a:ext cx="5365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0" y="1703388"/>
            <a:ext cx="53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ángulo redondeado 33"/>
          <p:cNvSpPr/>
          <p:nvPr/>
        </p:nvSpPr>
        <p:spPr bwMode="auto">
          <a:xfrm>
            <a:off x="3887788" y="1570038"/>
            <a:ext cx="1614487" cy="1163637"/>
          </a:xfrm>
          <a:prstGeom prst="roundRect">
            <a:avLst/>
          </a:prstGeom>
          <a:noFill/>
          <a:ln w="9525" cap="flat" cmpd="sng" algn="ctr">
            <a:solidFill>
              <a:srgbClr val="08BDA0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latin typeface="BNPP Sans" pitchFamily="50" charset="0"/>
            </a:endParaRPr>
          </a:p>
        </p:txBody>
      </p:sp>
      <p:sp>
        <p:nvSpPr>
          <p:cNvPr id="27" name="Rectángulo redondeado 38"/>
          <p:cNvSpPr/>
          <p:nvPr/>
        </p:nvSpPr>
        <p:spPr bwMode="auto">
          <a:xfrm>
            <a:off x="5856288" y="1570038"/>
            <a:ext cx="1614487" cy="1163637"/>
          </a:xfrm>
          <a:prstGeom prst="roundRect">
            <a:avLst/>
          </a:prstGeom>
          <a:noFill/>
          <a:ln w="9525" cap="flat" cmpd="sng" algn="ctr">
            <a:solidFill>
              <a:srgbClr val="0F629C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latin typeface="BNPP Sans" pitchFamily="50" charset="0"/>
            </a:endParaRPr>
          </a:p>
        </p:txBody>
      </p:sp>
      <p:sp>
        <p:nvSpPr>
          <p:cNvPr id="28" name="Rectángulo redondeado 46"/>
          <p:cNvSpPr/>
          <p:nvPr/>
        </p:nvSpPr>
        <p:spPr bwMode="auto">
          <a:xfrm>
            <a:off x="2219325" y="4829175"/>
            <a:ext cx="5595938" cy="341313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ctr">
              <a:defRPr/>
            </a:pPr>
            <a:r>
              <a:rPr lang="es-ES" sz="1100" kern="0" noProof="1">
                <a:latin typeface="BNPP Sans" pitchFamily="50" charset="0"/>
                <a:cs typeface="+mn-cs"/>
              </a:rPr>
              <a:t>USO DE ANALÍTICA </a:t>
            </a:r>
          </a:p>
        </p:txBody>
      </p:sp>
      <p:sp>
        <p:nvSpPr>
          <p:cNvPr id="30" name="Rectángulo redondeado 53"/>
          <p:cNvSpPr/>
          <p:nvPr/>
        </p:nvSpPr>
        <p:spPr bwMode="auto">
          <a:xfrm>
            <a:off x="2219325" y="5226050"/>
            <a:ext cx="5595938" cy="342900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latin typeface="BNPP Sans" pitchFamily="50" charset="0"/>
            </a:endParaRPr>
          </a:p>
        </p:txBody>
      </p:sp>
      <p:sp>
        <p:nvSpPr>
          <p:cNvPr id="125970" name="Rectángulo 54"/>
          <p:cNvSpPr>
            <a:spLocks noChangeArrowheads="1"/>
          </p:cNvSpPr>
          <p:nvPr/>
        </p:nvSpPr>
        <p:spPr bwMode="auto">
          <a:xfrm>
            <a:off x="4003675" y="5275263"/>
            <a:ext cx="20272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39" tIns="45669" rIns="91339" bIns="45669">
            <a:spAutoFit/>
          </a:bodyPr>
          <a:lstStyle/>
          <a:p>
            <a:pPr algn="ctr"/>
            <a:r>
              <a:rPr lang="es-ES_tradnl" altLang="es-ES" sz="1100">
                <a:latin typeface="BNPP Sans" pitchFamily="50" charset="0"/>
              </a:rPr>
              <a:t>DIVERSIFICACIÓN DE CANALES</a:t>
            </a:r>
            <a:endParaRPr lang="es-PE" altLang="es-ES" sz="1100">
              <a:latin typeface="BNPP Sans" pitchFamily="50" charset="0"/>
            </a:endParaRPr>
          </a:p>
        </p:txBody>
      </p:sp>
      <p:sp>
        <p:nvSpPr>
          <p:cNvPr id="32" name="Rectángulo redondeado 55"/>
          <p:cNvSpPr/>
          <p:nvPr/>
        </p:nvSpPr>
        <p:spPr bwMode="auto">
          <a:xfrm>
            <a:off x="2219325" y="5599113"/>
            <a:ext cx="5595938" cy="341312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latin typeface="BNPP Sans" pitchFamily="50" charset="0"/>
            </a:endParaRPr>
          </a:p>
        </p:txBody>
      </p:sp>
      <p:sp>
        <p:nvSpPr>
          <p:cNvPr id="33" name="Rectángulo 56"/>
          <p:cNvSpPr/>
          <p:nvPr/>
        </p:nvSpPr>
        <p:spPr>
          <a:xfrm>
            <a:off x="3211513" y="5646738"/>
            <a:ext cx="3611562" cy="261937"/>
          </a:xfrm>
          <a:prstGeom prst="rect">
            <a:avLst/>
          </a:prstGeom>
        </p:spPr>
        <p:txBody>
          <a:bodyPr wrap="none" lIns="91339" tIns="45669" rIns="91339" bIns="4566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dirty="0">
                <a:latin typeface="BNPP Sans" pitchFamily="50" charset="0"/>
                <a:cs typeface="+mn-cs"/>
              </a:rPr>
              <a:t>FUERTE BASE DE SOPORTE OPERACIONAL Y DE SERVICIO</a:t>
            </a:r>
          </a:p>
        </p:txBody>
      </p:sp>
      <p:sp>
        <p:nvSpPr>
          <p:cNvPr id="34" name="Rectángulo redondeado 58"/>
          <p:cNvSpPr/>
          <p:nvPr/>
        </p:nvSpPr>
        <p:spPr bwMode="auto">
          <a:xfrm>
            <a:off x="647700" y="4829175"/>
            <a:ext cx="1423988" cy="1111250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latin typeface="BNPP Sans" pitchFamily="50" charset="0"/>
            </a:endParaRPr>
          </a:p>
        </p:txBody>
      </p:sp>
      <p:sp>
        <p:nvSpPr>
          <p:cNvPr id="35" name="Rectángulo 59"/>
          <p:cNvSpPr/>
          <p:nvPr/>
        </p:nvSpPr>
        <p:spPr>
          <a:xfrm>
            <a:off x="763588" y="5154613"/>
            <a:ext cx="1195387" cy="430212"/>
          </a:xfrm>
          <a:prstGeom prst="rect">
            <a:avLst/>
          </a:prstGeom>
        </p:spPr>
        <p:txBody>
          <a:bodyPr wrap="none" lIns="91339" tIns="45669" rIns="91339" bIns="4566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dirty="0">
                <a:latin typeface="BNPP Sans" pitchFamily="50" charset="0"/>
                <a:cs typeface="+mn-cs"/>
              </a:rPr>
              <a:t>ACCIONES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dirty="0">
                <a:latin typeface="BNPP Sans" pitchFamily="50" charset="0"/>
                <a:cs typeface="+mn-cs"/>
              </a:rPr>
              <a:t>TRANSVERSALES</a:t>
            </a:r>
          </a:p>
        </p:txBody>
      </p:sp>
      <p:sp>
        <p:nvSpPr>
          <p:cNvPr id="36" name="Rectángulo redondeado 60"/>
          <p:cNvSpPr/>
          <p:nvPr/>
        </p:nvSpPr>
        <p:spPr bwMode="auto">
          <a:xfrm>
            <a:off x="7993063" y="4829175"/>
            <a:ext cx="1422400" cy="1111250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latin typeface="BNPP Sans" pitchFamily="50" charset="0"/>
            </a:endParaRPr>
          </a:p>
        </p:txBody>
      </p:sp>
      <p:sp>
        <p:nvSpPr>
          <p:cNvPr id="37" name="Rectángulo 27"/>
          <p:cNvSpPr/>
          <p:nvPr/>
        </p:nvSpPr>
        <p:spPr>
          <a:xfrm>
            <a:off x="3821113" y="971550"/>
            <a:ext cx="2622550" cy="261938"/>
          </a:xfrm>
          <a:prstGeom prst="rect">
            <a:avLst/>
          </a:prstGeom>
        </p:spPr>
        <p:txBody>
          <a:bodyPr wrap="none" lIns="91339" tIns="45669" rIns="91339" bIns="4566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dirty="0">
                <a:latin typeface="BNPP Sans" pitchFamily="50" charset="0"/>
                <a:cs typeface="+mn-cs"/>
              </a:rPr>
              <a:t>BÚSQUEDA DE ALIANZAS ESTRATÉGICAS</a:t>
            </a:r>
          </a:p>
        </p:txBody>
      </p:sp>
      <p:sp>
        <p:nvSpPr>
          <p:cNvPr id="41" name="Rectángulo redondeado 38"/>
          <p:cNvSpPr/>
          <p:nvPr/>
        </p:nvSpPr>
        <p:spPr bwMode="auto">
          <a:xfrm>
            <a:off x="2189163" y="914400"/>
            <a:ext cx="5521325" cy="246063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latin typeface="BNPP Sans" pitchFamily="50" charset="0"/>
            </a:endParaRPr>
          </a:p>
        </p:txBody>
      </p:sp>
      <p:sp>
        <p:nvSpPr>
          <p:cNvPr id="44" name="Rectángulo 59"/>
          <p:cNvSpPr/>
          <p:nvPr/>
        </p:nvSpPr>
        <p:spPr>
          <a:xfrm>
            <a:off x="8121650" y="5154613"/>
            <a:ext cx="1195388" cy="430212"/>
          </a:xfrm>
          <a:prstGeom prst="rect">
            <a:avLst/>
          </a:prstGeom>
        </p:spPr>
        <p:txBody>
          <a:bodyPr wrap="none" lIns="91339" tIns="45669" rIns="91339" bIns="4566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dirty="0">
                <a:latin typeface="BNPP Sans" pitchFamily="50" charset="0"/>
                <a:cs typeface="+mn-cs"/>
              </a:rPr>
              <a:t>ACCIONES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dirty="0">
                <a:latin typeface="BNPP Sans" pitchFamily="50" charset="0"/>
                <a:cs typeface="+mn-cs"/>
              </a:rPr>
              <a:t>TRANSVERSALES</a:t>
            </a:r>
          </a:p>
        </p:txBody>
      </p:sp>
      <p:pic>
        <p:nvPicPr>
          <p:cNvPr id="12597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9" t="21790" r="12465" b="23593"/>
          <a:stretch>
            <a:fillRect/>
          </a:stretch>
        </p:blipFill>
        <p:spPr bwMode="auto">
          <a:xfrm>
            <a:off x="2170113" y="2890838"/>
            <a:ext cx="118745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8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8" y="3141663"/>
            <a:ext cx="9858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Combinar 34"/>
          <p:cNvSpPr/>
          <p:nvPr/>
        </p:nvSpPr>
        <p:spPr bwMode="auto">
          <a:xfrm flipV="1">
            <a:off x="2114550" y="1403350"/>
            <a:ext cx="1312863" cy="149225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50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noProof="1"/>
          </a:p>
        </p:txBody>
      </p:sp>
      <p:pic>
        <p:nvPicPr>
          <p:cNvPr id="125982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825" y="1716088"/>
            <a:ext cx="539750" cy="53975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ángulo redondeado 16"/>
          <p:cNvSpPr/>
          <p:nvPr/>
        </p:nvSpPr>
        <p:spPr bwMode="auto">
          <a:xfrm>
            <a:off x="1985963" y="1582738"/>
            <a:ext cx="1614487" cy="1163637"/>
          </a:xfrm>
          <a:prstGeom prst="roundRect">
            <a:avLst/>
          </a:prstGeom>
          <a:noFill/>
          <a:ln w="9525" cap="flat" cmpd="sng" algn="ctr">
            <a:solidFill>
              <a:srgbClr val="E44A4A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latin typeface="BNPP Sans" pitchFamily="50" charset="0"/>
            </a:endParaRPr>
          </a:p>
        </p:txBody>
      </p:sp>
      <p:sp>
        <p:nvSpPr>
          <p:cNvPr id="45" name="Rectángulo redondeado 28"/>
          <p:cNvSpPr/>
          <p:nvPr/>
        </p:nvSpPr>
        <p:spPr bwMode="auto">
          <a:xfrm>
            <a:off x="1955800" y="2865438"/>
            <a:ext cx="1614488" cy="1779587"/>
          </a:xfrm>
          <a:prstGeom prst="roundRect">
            <a:avLst/>
          </a:prstGeom>
          <a:noFill/>
          <a:ln w="9525" cap="flat" cmpd="sng" algn="ctr">
            <a:solidFill>
              <a:srgbClr val="008C5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latin typeface="BNPP Sans" pitchFamily="50" charset="0"/>
            </a:endParaRPr>
          </a:p>
        </p:txBody>
      </p:sp>
      <p:sp>
        <p:nvSpPr>
          <p:cNvPr id="125985" name="Rectángulo 25"/>
          <p:cNvSpPr>
            <a:spLocks noChangeArrowheads="1"/>
          </p:cNvSpPr>
          <p:nvPr/>
        </p:nvSpPr>
        <p:spPr bwMode="auto">
          <a:xfrm>
            <a:off x="2151063" y="2314575"/>
            <a:ext cx="13128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39" tIns="45669" rIns="91339" bIns="45669">
            <a:spAutoFit/>
          </a:bodyPr>
          <a:lstStyle/>
          <a:p>
            <a:pPr algn="ctr"/>
            <a:r>
              <a:rPr lang="fr-FR" altLang="es-ES" sz="1100">
                <a:latin typeface="BNPP Sans" pitchFamily="50" charset="0"/>
              </a:rPr>
              <a:t>TIPO DE RELACIÓN</a:t>
            </a:r>
          </a:p>
        </p:txBody>
      </p:sp>
      <p:sp>
        <p:nvSpPr>
          <p:cNvPr id="125986" name="Rectángulo 32"/>
          <p:cNvSpPr>
            <a:spLocks noChangeArrowheads="1"/>
          </p:cNvSpPr>
          <p:nvPr/>
        </p:nvSpPr>
        <p:spPr bwMode="auto">
          <a:xfrm>
            <a:off x="2052638" y="3632200"/>
            <a:ext cx="148113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9" tIns="45669" rIns="91339" bIns="45669">
            <a:spAutoFit/>
          </a:bodyPr>
          <a:lstStyle/>
          <a:p>
            <a:r>
              <a:rPr lang="es-PE" altLang="es-PE" sz="1100">
                <a:solidFill>
                  <a:srgbClr val="000000"/>
                </a:solidFill>
                <a:latin typeface="BNPP Sans" pitchFamily="50" charset="0"/>
              </a:rPr>
              <a:t>Formas de alianzas:</a:t>
            </a:r>
          </a:p>
          <a:p>
            <a:pPr>
              <a:buFont typeface="Arial" pitchFamily="34" charset="0"/>
              <a:buChar char="•"/>
            </a:pPr>
            <a:r>
              <a:rPr lang="es-ES_tradnl" altLang="es-ES" sz="1100">
                <a:solidFill>
                  <a:srgbClr val="000000"/>
                </a:solidFill>
                <a:latin typeface="BNPP Sans" pitchFamily="50" charset="0"/>
              </a:rPr>
              <a:t>Joint Venture</a:t>
            </a:r>
          </a:p>
          <a:p>
            <a:pPr>
              <a:buFont typeface="Arial" pitchFamily="34" charset="0"/>
              <a:buChar char="•"/>
            </a:pPr>
            <a:r>
              <a:rPr lang="es-ES_tradnl" altLang="es-ES" sz="1100">
                <a:solidFill>
                  <a:srgbClr val="000000"/>
                </a:solidFill>
                <a:latin typeface="BNPP Sans" pitchFamily="50" charset="0"/>
              </a:rPr>
              <a:t>Reaseguros/Coaseguros</a:t>
            </a:r>
            <a:endParaRPr lang="es-PE" altLang="es-ES" sz="1100">
              <a:latin typeface="BNPP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91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2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6095468"/>
              </p:ext>
            </p:extLst>
          </p:nvPr>
        </p:nvGraphicFramePr>
        <p:xfrm>
          <a:off x="1446338" y="1304734"/>
          <a:ext cx="8377429" cy="3203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92376" y="5292477"/>
            <a:ext cx="212625" cy="179542"/>
          </a:xfrm>
        </p:spPr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24</a:t>
            </a:fld>
            <a:endParaRPr lang="en-GB" noProof="0" dirty="0"/>
          </a:p>
        </p:txBody>
      </p:sp>
      <p:sp>
        <p:nvSpPr>
          <p:cNvPr id="9" name="8 Rectángulo"/>
          <p:cNvSpPr/>
          <p:nvPr/>
        </p:nvSpPr>
        <p:spPr>
          <a:xfrm>
            <a:off x="1584252" y="5295034"/>
            <a:ext cx="8036930" cy="55948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E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NPP Sans" pitchFamily="50" charset="0"/>
              <a:ea typeface="+mn-ea"/>
              <a:cs typeface="Arial" charset="0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93235" y="5325135"/>
            <a:ext cx="1525620" cy="511159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9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NPP Sans" pitchFamily="50" charset="0"/>
                <a:ea typeface="+mn-ea"/>
                <a:cs typeface="Arial" charset="0"/>
              </a:rPr>
              <a:t>Aseguradora</a:t>
            </a:r>
            <a:endParaRPr kumimoji="0" lang="es-ES" altLang="es-ES" sz="9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NPP Sans" pitchFamily="50" charset="0"/>
              <a:ea typeface="+mn-ea"/>
              <a:cs typeface="Arial" charset="0"/>
            </a:endParaRPr>
          </a:p>
        </p:txBody>
      </p:sp>
      <p:sp>
        <p:nvSpPr>
          <p:cNvPr id="11" name="167 CuadroTexto"/>
          <p:cNvSpPr txBox="1">
            <a:spLocks noChangeArrowheads="1"/>
          </p:cNvSpPr>
          <p:nvPr/>
        </p:nvSpPr>
        <p:spPr bwMode="auto">
          <a:xfrm>
            <a:off x="1676123" y="5425893"/>
            <a:ext cx="988248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err="1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Chubb</a:t>
            </a:r>
            <a:endParaRPr lang="es-PE" altLang="es-ES" sz="700" dirty="0">
              <a:solidFill>
                <a:srgbClr val="000000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12" name="168 CuadroTexto"/>
          <p:cNvSpPr txBox="1">
            <a:spLocks noChangeArrowheads="1"/>
          </p:cNvSpPr>
          <p:nvPr/>
        </p:nvSpPr>
        <p:spPr bwMode="auto">
          <a:xfrm>
            <a:off x="2231295" y="5444872"/>
            <a:ext cx="9676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Rimac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La Positiva</a:t>
            </a:r>
          </a:p>
        </p:txBody>
      </p:sp>
      <p:sp>
        <p:nvSpPr>
          <p:cNvPr id="13" name="169 CuadroTexto"/>
          <p:cNvSpPr txBox="1">
            <a:spLocks noChangeArrowheads="1"/>
          </p:cNvSpPr>
          <p:nvPr/>
        </p:nvSpPr>
        <p:spPr bwMode="auto">
          <a:xfrm>
            <a:off x="2858678" y="5444872"/>
            <a:ext cx="9901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Mapfre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La Positiva</a:t>
            </a:r>
          </a:p>
        </p:txBody>
      </p:sp>
      <p:sp>
        <p:nvSpPr>
          <p:cNvPr id="14" name="170 CuadroTexto"/>
          <p:cNvSpPr txBox="1">
            <a:spLocks noChangeArrowheads="1"/>
          </p:cNvSpPr>
          <p:nvPr/>
        </p:nvSpPr>
        <p:spPr bwMode="auto">
          <a:xfrm>
            <a:off x="3539154" y="5425893"/>
            <a:ext cx="70696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Mapfre</a:t>
            </a:r>
          </a:p>
        </p:txBody>
      </p:sp>
      <p:sp>
        <p:nvSpPr>
          <p:cNvPr id="15" name="171 CuadroTexto"/>
          <p:cNvSpPr txBox="1">
            <a:spLocks noChangeArrowheads="1"/>
          </p:cNvSpPr>
          <p:nvPr/>
        </p:nvSpPr>
        <p:spPr bwMode="auto">
          <a:xfrm>
            <a:off x="4049510" y="5444872"/>
            <a:ext cx="7557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Chubb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Mapfre</a:t>
            </a:r>
          </a:p>
        </p:txBody>
      </p:sp>
      <p:sp>
        <p:nvSpPr>
          <p:cNvPr id="16" name="172 CuadroTexto"/>
          <p:cNvSpPr txBox="1">
            <a:spLocks noChangeArrowheads="1"/>
          </p:cNvSpPr>
          <p:nvPr/>
        </p:nvSpPr>
        <p:spPr bwMode="auto">
          <a:xfrm>
            <a:off x="4608008" y="5425893"/>
            <a:ext cx="105763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La Positiva</a:t>
            </a:r>
          </a:p>
        </p:txBody>
      </p:sp>
      <p:sp>
        <p:nvSpPr>
          <p:cNvPr id="17" name="173 CuadroTexto"/>
          <p:cNvSpPr txBox="1">
            <a:spLocks noChangeArrowheads="1"/>
          </p:cNvSpPr>
          <p:nvPr/>
        </p:nvSpPr>
        <p:spPr bwMode="auto">
          <a:xfrm>
            <a:off x="5262232" y="5384950"/>
            <a:ext cx="10838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Mapfre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err="1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Rimac</a:t>
            </a:r>
            <a:r>
              <a:rPr lang="es-PE" altLang="es-ES" sz="700" dirty="0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La Positiva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s-PE" altLang="es-ES" sz="700" dirty="0">
              <a:solidFill>
                <a:srgbClr val="FF0000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18" name="174 CuadroTexto"/>
          <p:cNvSpPr txBox="1">
            <a:spLocks noChangeArrowheads="1"/>
          </p:cNvSpPr>
          <p:nvPr/>
        </p:nvSpPr>
        <p:spPr bwMode="auto">
          <a:xfrm>
            <a:off x="6005879" y="5521659"/>
            <a:ext cx="706963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Mapfre</a:t>
            </a:r>
          </a:p>
        </p:txBody>
      </p:sp>
      <p:sp>
        <p:nvSpPr>
          <p:cNvPr id="19" name="175 CuadroTexto"/>
          <p:cNvSpPr txBox="1">
            <a:spLocks noChangeArrowheads="1"/>
          </p:cNvSpPr>
          <p:nvPr/>
        </p:nvSpPr>
        <p:spPr bwMode="auto">
          <a:xfrm>
            <a:off x="6431175" y="5444872"/>
            <a:ext cx="11101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Rimac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La Positiva</a:t>
            </a:r>
          </a:p>
        </p:txBody>
      </p:sp>
      <p:sp>
        <p:nvSpPr>
          <p:cNvPr id="20" name="176 CuadroTexto"/>
          <p:cNvSpPr txBox="1">
            <a:spLocks noChangeArrowheads="1"/>
          </p:cNvSpPr>
          <p:nvPr/>
        </p:nvSpPr>
        <p:spPr bwMode="auto">
          <a:xfrm>
            <a:off x="7026593" y="5412014"/>
            <a:ext cx="11607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Mapfre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La Positiva</a:t>
            </a:r>
          </a:p>
        </p:txBody>
      </p:sp>
      <p:sp>
        <p:nvSpPr>
          <p:cNvPr id="21" name="177 CuadroTexto"/>
          <p:cNvSpPr txBox="1">
            <a:spLocks noChangeArrowheads="1"/>
          </p:cNvSpPr>
          <p:nvPr/>
        </p:nvSpPr>
        <p:spPr bwMode="auto">
          <a:xfrm rot="10800000">
            <a:off x="1044182" y="1902889"/>
            <a:ext cx="405051" cy="120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_tradnl" altLang="es-ES" sz="110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M EUR</a:t>
            </a:r>
            <a:endParaRPr lang="es-ES" altLang="es-ES" sz="110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9626953" y="4400529"/>
            <a:ext cx="1163995" cy="426478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tIns="90000" bIns="90000" anchor="ctr"/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NPP Sans" pitchFamily="50" charset="0"/>
                <a:ea typeface="+mn-ea"/>
                <a:cs typeface="+mn-cs"/>
              </a:rPr>
              <a:t>TOTAL</a:t>
            </a:r>
          </a:p>
        </p:txBody>
      </p:sp>
      <p:sp>
        <p:nvSpPr>
          <p:cNvPr id="23" name="183 CuadroTexto"/>
          <p:cNvSpPr txBox="1">
            <a:spLocks noChangeArrowheads="1"/>
          </p:cNvSpPr>
          <p:nvPr/>
        </p:nvSpPr>
        <p:spPr bwMode="auto">
          <a:xfrm>
            <a:off x="3104509" y="1641090"/>
            <a:ext cx="3881735" cy="52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_tradnl" altLang="es-ES" sz="1400" b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Total créditos vigentes </a:t>
            </a:r>
            <a:r>
              <a:rPr lang="en-US" altLang="es-ES" sz="1400" b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2017 : 7,859 M EUR</a:t>
            </a:r>
          </a:p>
        </p:txBody>
      </p:sp>
      <p:sp>
        <p:nvSpPr>
          <p:cNvPr id="24" name="16 CuadroTexto"/>
          <p:cNvSpPr txBox="1"/>
          <p:nvPr/>
        </p:nvSpPr>
        <p:spPr>
          <a:xfrm>
            <a:off x="7488907" y="1503000"/>
            <a:ext cx="2368422" cy="28924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NPP Sans" pitchFamily="50" charset="0"/>
                <a:ea typeface="+mn-ea"/>
                <a:cs typeface="+mn-cs"/>
              </a:rPr>
              <a:t>Hipotecarios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NPP Sans" pitchFamily="50" charset="0"/>
                <a:ea typeface="+mn-ea"/>
                <a:cs typeface="+mn-cs"/>
              </a:rPr>
              <a:t> M EUR 406 (5%) </a:t>
            </a:r>
          </a:p>
        </p:txBody>
      </p:sp>
      <p:sp>
        <p:nvSpPr>
          <p:cNvPr id="25" name="16 CuadroTexto"/>
          <p:cNvSpPr txBox="1"/>
          <p:nvPr/>
        </p:nvSpPr>
        <p:spPr>
          <a:xfrm>
            <a:off x="7865026" y="1074410"/>
            <a:ext cx="3512313" cy="20901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NPP Sans" pitchFamily="50" charset="0"/>
                <a:ea typeface="+mn-ea"/>
                <a:cs typeface="+mn-cs"/>
              </a:rPr>
              <a:t>   PYME        M EUR 5.438 (69%)</a:t>
            </a:r>
          </a:p>
        </p:txBody>
      </p:sp>
      <p:sp>
        <p:nvSpPr>
          <p:cNvPr id="26" name="16 CuadroTexto"/>
          <p:cNvSpPr txBox="1"/>
          <p:nvPr/>
        </p:nvSpPr>
        <p:spPr>
          <a:xfrm>
            <a:off x="7916685" y="1268648"/>
            <a:ext cx="3124140" cy="23435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NPP Sans" pitchFamily="50" charset="0"/>
                <a:ea typeface="+mn-ea"/>
                <a:cs typeface="+mn-cs"/>
              </a:rPr>
              <a:t>Consumo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NPP Sans" pitchFamily="50" charset="0"/>
                <a:ea typeface="+mn-ea"/>
                <a:cs typeface="+mn-cs"/>
              </a:rPr>
              <a:t>  M EUR 2.015 (26%)</a:t>
            </a:r>
          </a:p>
        </p:txBody>
      </p:sp>
      <p:sp>
        <p:nvSpPr>
          <p:cNvPr id="27" name="26 Abrir llave"/>
          <p:cNvSpPr/>
          <p:nvPr/>
        </p:nvSpPr>
        <p:spPr>
          <a:xfrm>
            <a:off x="7697282" y="981514"/>
            <a:ext cx="296287" cy="791729"/>
          </a:xfrm>
          <a:prstGeom prst="leftBrac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  <p:txBody>
          <a:bodyPr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E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NPP Sans" pitchFamily="50" charset="0"/>
              <a:ea typeface="+mn-ea"/>
              <a:cs typeface="Arial" charset="0"/>
            </a:endParaRPr>
          </a:p>
        </p:txBody>
      </p:sp>
      <p:sp>
        <p:nvSpPr>
          <p:cNvPr id="28" name="27 Rectángulo"/>
          <p:cNvSpPr/>
          <p:nvPr/>
        </p:nvSpPr>
        <p:spPr>
          <a:xfrm>
            <a:off x="1573000" y="4838703"/>
            <a:ext cx="8048181" cy="38214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E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NPP Sans" pitchFamily="50" charset="0"/>
              <a:ea typeface="+mn-ea"/>
              <a:cs typeface="Arial" charset="0"/>
            </a:endParaRPr>
          </a:p>
        </p:txBody>
      </p:sp>
      <p:sp>
        <p:nvSpPr>
          <p:cNvPr id="29" name="28 Rectángulo"/>
          <p:cNvSpPr/>
          <p:nvPr/>
        </p:nvSpPr>
        <p:spPr>
          <a:xfrm>
            <a:off x="9653649" y="4892457"/>
            <a:ext cx="1137299" cy="39058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E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NPP Sans" pitchFamily="50" charset="0"/>
              <a:ea typeface="+mn-ea"/>
              <a:cs typeface="Arial" charset="0"/>
            </a:endParaRPr>
          </a:p>
        </p:txBody>
      </p:sp>
      <p:sp>
        <p:nvSpPr>
          <p:cNvPr id="30" name="29 Rectángulo"/>
          <p:cNvSpPr/>
          <p:nvPr/>
        </p:nvSpPr>
        <p:spPr>
          <a:xfrm>
            <a:off x="93235" y="4776202"/>
            <a:ext cx="1525620" cy="502619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NPP Sans" pitchFamily="50" charset="0"/>
                <a:ea typeface="+mn-ea"/>
                <a:cs typeface="Arial" charset="0"/>
              </a:rPr>
              <a:t>Número de </a:t>
            </a:r>
          </a:p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NPP Sans" pitchFamily="50" charset="0"/>
                <a:ea typeface="+mn-ea"/>
                <a:cs typeface="Arial" charset="0"/>
              </a:rPr>
              <a:t>tarjetas de crédito</a:t>
            </a:r>
            <a:endParaRPr kumimoji="0" lang="es-ES" altLang="es-E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NPP Sans" pitchFamily="50" charset="0"/>
              <a:ea typeface="+mn-ea"/>
              <a:cs typeface="Arial" charset="0"/>
            </a:endParaRPr>
          </a:p>
        </p:txBody>
      </p:sp>
      <p:sp>
        <p:nvSpPr>
          <p:cNvPr id="31" name="120 CuadroTexto"/>
          <p:cNvSpPr txBox="1">
            <a:spLocks noChangeArrowheads="1"/>
          </p:cNvSpPr>
          <p:nvPr/>
        </p:nvSpPr>
        <p:spPr bwMode="auto">
          <a:xfrm>
            <a:off x="9448632" y="4924126"/>
            <a:ext cx="131078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100" b="1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0.8M</a:t>
            </a:r>
          </a:p>
        </p:txBody>
      </p:sp>
      <p:sp>
        <p:nvSpPr>
          <p:cNvPr id="32" name="129 CuadroTexto"/>
          <p:cNvSpPr txBox="1">
            <a:spLocks noChangeArrowheads="1"/>
          </p:cNvSpPr>
          <p:nvPr/>
        </p:nvSpPr>
        <p:spPr bwMode="auto">
          <a:xfrm>
            <a:off x="2614779" y="4928349"/>
            <a:ext cx="74446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100" b="1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0.8M</a:t>
            </a:r>
          </a:p>
        </p:txBody>
      </p:sp>
      <p:pic>
        <p:nvPicPr>
          <p:cNvPr id="33" name="Picture 2" descr="Resultado de imagen para Cardi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3"/>
          <a:stretch>
            <a:fillRect/>
          </a:stretch>
        </p:blipFill>
        <p:spPr bwMode="auto">
          <a:xfrm>
            <a:off x="4441426" y="4469540"/>
            <a:ext cx="303788" cy="29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" descr="Resultado de imagen para Cardi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3"/>
          <a:stretch>
            <a:fillRect/>
          </a:stretch>
        </p:blipFill>
        <p:spPr bwMode="auto">
          <a:xfrm>
            <a:off x="2705642" y="4465979"/>
            <a:ext cx="301912" cy="29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84 CuadroTexto"/>
          <p:cNvSpPr txBox="1">
            <a:spLocks noChangeArrowheads="1"/>
          </p:cNvSpPr>
          <p:nvPr/>
        </p:nvSpPr>
        <p:spPr bwMode="auto">
          <a:xfrm>
            <a:off x="8217425" y="5424836"/>
            <a:ext cx="115889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La Positiva</a:t>
            </a:r>
          </a:p>
        </p:txBody>
      </p:sp>
      <p:sp>
        <p:nvSpPr>
          <p:cNvPr id="36" name="35 Pentágono"/>
          <p:cNvSpPr/>
          <p:nvPr/>
        </p:nvSpPr>
        <p:spPr>
          <a:xfrm>
            <a:off x="93236" y="4282165"/>
            <a:ext cx="1566290" cy="329491"/>
          </a:xfrm>
          <a:prstGeom prst="homePlate">
            <a:avLst/>
          </a:prstGeom>
          <a:noFill/>
          <a:ln w="3175" cap="flat" cmpd="sng" algn="ctr">
            <a:solidFill>
              <a:srgbClr val="00915A"/>
            </a:solidFill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altLang="es-E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7" name="103 CuadroTexto"/>
          <p:cNvSpPr txBox="1">
            <a:spLocks noChangeArrowheads="1"/>
          </p:cNvSpPr>
          <p:nvPr/>
        </p:nvSpPr>
        <p:spPr bwMode="auto">
          <a:xfrm>
            <a:off x="157195" y="4328527"/>
            <a:ext cx="1773972" cy="218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000" b="1" i="1" dirty="0">
                <a:solidFill>
                  <a:srgbClr val="000000"/>
                </a:solidFill>
                <a:cs typeface="Arial" charset="0"/>
              </a:rPr>
              <a:t>Presencia Cardif</a:t>
            </a:r>
          </a:p>
        </p:txBody>
      </p:sp>
      <p:sp>
        <p:nvSpPr>
          <p:cNvPr id="38" name="104 CuadroTexto"/>
          <p:cNvSpPr txBox="1">
            <a:spLocks noChangeArrowheads="1"/>
          </p:cNvSpPr>
          <p:nvPr/>
        </p:nvSpPr>
        <p:spPr bwMode="auto">
          <a:xfrm>
            <a:off x="7622009" y="5425893"/>
            <a:ext cx="115889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7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Rimac</a:t>
            </a:r>
            <a:endParaRPr lang="es-PE" altLang="es-ES" sz="7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39" name="82 CuadroTexto"/>
          <p:cNvSpPr txBox="1">
            <a:spLocks noChangeArrowheads="1"/>
          </p:cNvSpPr>
          <p:nvPr/>
        </p:nvSpPr>
        <p:spPr bwMode="auto">
          <a:xfrm>
            <a:off x="9664053" y="5414193"/>
            <a:ext cx="11372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800" i="1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Nota: 40 % Tarjetas activas</a:t>
            </a:r>
          </a:p>
        </p:txBody>
      </p:sp>
      <p:pic>
        <p:nvPicPr>
          <p:cNvPr id="40" name="Picture 2" descr="Resultado de imagen para Cardi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3"/>
          <a:stretch>
            <a:fillRect/>
          </a:stretch>
        </p:blipFill>
        <p:spPr bwMode="auto">
          <a:xfrm>
            <a:off x="6238165" y="4468012"/>
            <a:ext cx="303788" cy="29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2 Título"/>
          <p:cNvSpPr>
            <a:spLocks noGrp="1"/>
          </p:cNvSpPr>
          <p:nvPr>
            <p:ph type="title"/>
          </p:nvPr>
        </p:nvSpPr>
        <p:spPr>
          <a:xfrm>
            <a:off x="437134" y="55928"/>
            <a:ext cx="9659103" cy="738664"/>
          </a:xfr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es-ES" sz="2400" dirty="0" err="1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Financieras</a:t>
            </a:r>
            <a:r>
              <a:rPr lang="en-US" altLang="es-ES" sz="2400" dirty="0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 y </a:t>
            </a:r>
            <a:r>
              <a:rPr lang="en-US" altLang="es-ES" sz="2400" dirty="0" err="1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Cajas</a:t>
            </a:r>
            <a:r>
              <a:rPr lang="en-US" altLang="es-ES" sz="2400" dirty="0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: Sector de </a:t>
            </a:r>
            <a:r>
              <a:rPr lang="en-US" altLang="es-ES" sz="2400" dirty="0" err="1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alta</a:t>
            </a:r>
            <a:r>
              <a:rPr lang="en-US" altLang="es-ES" sz="2400" dirty="0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 </a:t>
            </a:r>
            <a:r>
              <a:rPr lang="en-US" altLang="es-ES" sz="2400" dirty="0" err="1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competitividad</a:t>
            </a:r>
            <a:r>
              <a:rPr lang="en-US" altLang="es-ES" sz="2400" dirty="0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 con un </a:t>
            </a:r>
            <a:r>
              <a:rPr lang="en-US" altLang="es-ES" sz="2400" dirty="0" err="1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sólo</a:t>
            </a:r>
            <a:r>
              <a:rPr lang="en-US" altLang="es-ES" sz="2400" dirty="0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 </a:t>
            </a:r>
            <a:r>
              <a:rPr lang="en-US" altLang="es-ES" sz="2400" dirty="0" err="1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emisor</a:t>
            </a:r>
            <a:r>
              <a:rPr lang="en-US" altLang="es-ES" sz="2400" dirty="0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 de </a:t>
            </a:r>
            <a:r>
              <a:rPr lang="en-US" altLang="es-ES" sz="2400" dirty="0" err="1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tarjetas</a:t>
            </a:r>
            <a:r>
              <a:rPr lang="en-US" altLang="es-ES" sz="2400" dirty="0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 de </a:t>
            </a:r>
            <a:r>
              <a:rPr lang="en-US" altLang="es-ES" sz="2400" dirty="0" err="1">
                <a:solidFill>
                  <a:srgbClr val="00915A"/>
                </a:solidFill>
                <a:latin typeface="BNPP Sans" pitchFamily="50" charset="0"/>
                <a:ea typeface="+mn-ea"/>
                <a:cs typeface="+mn-cs"/>
              </a:rPr>
              <a:t>crédito</a:t>
            </a:r>
            <a:endParaRPr lang="en-US" altLang="es-ES" sz="2400" dirty="0">
              <a:solidFill>
                <a:srgbClr val="00915A"/>
              </a:solidFill>
              <a:latin typeface="BNPP Sans" pitchFamily="50" charset="0"/>
              <a:ea typeface="+mn-ea"/>
              <a:cs typeface="+mn-cs"/>
            </a:endParaRPr>
          </a:p>
        </p:txBody>
      </p:sp>
      <p:sp>
        <p:nvSpPr>
          <p:cNvPr id="41" name="40 Cara sonriente"/>
          <p:cNvSpPr/>
          <p:nvPr/>
        </p:nvSpPr>
        <p:spPr>
          <a:xfrm>
            <a:off x="2312016" y="804563"/>
            <a:ext cx="6075700" cy="5027897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26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0FC9934-A72D-4E0E-AEAC-C8D0E0BC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>
                <a:latin typeface="BNPP Sans"/>
              </a:rPr>
              <a:t>Financieras y Cajas : El volumen de colocaciones se concentra en los créditos a la Pequeña y Micro Empresa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561A4CE-090A-407C-868D-00E0B3BD8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25</a:t>
            </a:fld>
            <a:endParaRPr lang="en-GB" noProof="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378AB978-C382-4EF0-806E-FB09BF03CD36}"/>
              </a:ext>
            </a:extLst>
          </p:cNvPr>
          <p:cNvSpPr txBox="1"/>
          <p:nvPr/>
        </p:nvSpPr>
        <p:spPr>
          <a:xfrm>
            <a:off x="1057694" y="1704423"/>
            <a:ext cx="3186570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b="1" dirty="0">
                <a:latin typeface="BNPP Sans"/>
              </a:rPr>
              <a:t>Distribución de créditos</a:t>
            </a:r>
          </a:p>
          <a:p>
            <a:endParaRPr lang="es-PE" b="1" dirty="0">
              <a:latin typeface="BNPP Sans"/>
            </a:endParaRPr>
          </a:p>
        </p:txBody>
      </p:sp>
      <p:graphicFrame>
        <p:nvGraphicFramePr>
          <p:cNvPr id="9" name="5 Gráfico">
            <a:extLst>
              <a:ext uri="{FF2B5EF4-FFF2-40B4-BE49-F238E27FC236}">
                <a16:creationId xmlns:a16="http://schemas.microsoft.com/office/drawing/2014/main" xmlns="" id="{00000000-0008-0000-04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0355394"/>
              </p:ext>
            </p:extLst>
          </p:nvPr>
        </p:nvGraphicFramePr>
        <p:xfrm>
          <a:off x="286542" y="204522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D038C13A-1B0E-4F2A-91C3-79E30E9A84CF}"/>
              </a:ext>
            </a:extLst>
          </p:cNvPr>
          <p:cNvSpPr txBox="1"/>
          <p:nvPr/>
        </p:nvSpPr>
        <p:spPr>
          <a:xfrm>
            <a:off x="4085555" y="2502955"/>
            <a:ext cx="1431139" cy="3893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200" b="1" dirty="0">
                <a:latin typeface="BNPP Sans"/>
              </a:rPr>
              <a:t>Colocaciones </a:t>
            </a:r>
          </a:p>
          <a:p>
            <a:pPr algn="ctr"/>
            <a:r>
              <a:rPr lang="es-PE" sz="1200" b="1" dirty="0">
                <a:latin typeface="BNPP Sans"/>
              </a:rPr>
              <a:t>(M </a:t>
            </a:r>
            <a:r>
              <a:rPr lang="es-PE" sz="1200" b="1" dirty="0" smtClean="0">
                <a:latin typeface="BNPP Sans"/>
              </a:rPr>
              <a:t>Sol)</a:t>
            </a:r>
            <a:endParaRPr lang="es-PE" sz="1200" b="1" dirty="0">
              <a:latin typeface="BNPP Sans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CCD1BB2C-3749-4976-9AAB-28C540841248}"/>
              </a:ext>
            </a:extLst>
          </p:cNvPr>
          <p:cNvSpPr txBox="1"/>
          <p:nvPr/>
        </p:nvSpPr>
        <p:spPr>
          <a:xfrm>
            <a:off x="4369077" y="2993154"/>
            <a:ext cx="864096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400" dirty="0" smtClean="0">
                <a:latin typeface="BNPP Sans"/>
              </a:rPr>
              <a:t>20</a:t>
            </a:r>
            <a:r>
              <a:rPr lang="es-PE" sz="1400" dirty="0" smtClean="0">
                <a:latin typeface="BNPP Sans"/>
              </a:rPr>
              <a:t>,117</a:t>
            </a:r>
            <a:endParaRPr lang="es-PE" sz="1400" dirty="0">
              <a:latin typeface="BNPP Sans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D00D5E87-8E33-4AC6-AA4A-9C40FE37DBC0}"/>
              </a:ext>
            </a:extLst>
          </p:cNvPr>
          <p:cNvSpPr txBox="1"/>
          <p:nvPr/>
        </p:nvSpPr>
        <p:spPr>
          <a:xfrm>
            <a:off x="4369077" y="3760584"/>
            <a:ext cx="864096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400" dirty="0" smtClean="0">
                <a:latin typeface="BNPP Sans"/>
              </a:rPr>
              <a:t>1</a:t>
            </a:r>
            <a:r>
              <a:rPr lang="es-PE" sz="1400" dirty="0" smtClean="0">
                <a:latin typeface="BNPP Sans"/>
              </a:rPr>
              <a:t>.48</a:t>
            </a:r>
            <a:endParaRPr lang="es-PE" sz="1400" dirty="0">
              <a:latin typeface="BNPP Sans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xmlns="" id="{E0633DD7-1C38-491A-9938-461066C355A2}"/>
              </a:ext>
            </a:extLst>
          </p:cNvPr>
          <p:cNvCxnSpPr>
            <a:cxnSpLocks/>
          </p:cNvCxnSpPr>
          <p:nvPr/>
        </p:nvCxnSpPr>
        <p:spPr>
          <a:xfrm>
            <a:off x="3609039" y="4064893"/>
            <a:ext cx="180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BA0E4C2A-9081-4501-ADEB-9BC3DD82B904}"/>
              </a:ext>
            </a:extLst>
          </p:cNvPr>
          <p:cNvSpPr txBox="1"/>
          <p:nvPr/>
        </p:nvSpPr>
        <p:spPr>
          <a:xfrm>
            <a:off x="4628544" y="4136901"/>
            <a:ext cx="720080" cy="3893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200" b="1" dirty="0" smtClean="0">
                <a:latin typeface="BNPP Sans"/>
              </a:rPr>
              <a:t>29</a:t>
            </a:r>
            <a:r>
              <a:rPr lang="es-PE" sz="1200" b="1" dirty="0" smtClean="0">
                <a:latin typeface="BNPP Sans"/>
              </a:rPr>
              <a:t>.053</a:t>
            </a:r>
            <a:endParaRPr lang="es-PE" sz="1200" b="1" dirty="0">
              <a:latin typeface="BNPP Sans"/>
            </a:endParaRPr>
          </a:p>
        </p:txBody>
      </p: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xmlns="" id="{75F1AF68-713C-4B31-BBF0-CD5C985D1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257442"/>
              </p:ext>
            </p:extLst>
          </p:nvPr>
        </p:nvGraphicFramePr>
        <p:xfrm>
          <a:off x="5409239" y="2205687"/>
          <a:ext cx="41679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531">
                  <a:extLst>
                    <a:ext uri="{9D8B030D-6E8A-4147-A177-3AD203B41FA5}">
                      <a16:colId xmlns:a16="http://schemas.microsoft.com/office/drawing/2014/main" xmlns="" val="2137458914"/>
                    </a:ext>
                  </a:extLst>
                </a:gridCol>
                <a:gridCol w="996531">
                  <a:extLst>
                    <a:ext uri="{9D8B030D-6E8A-4147-A177-3AD203B41FA5}">
                      <a16:colId xmlns:a16="http://schemas.microsoft.com/office/drawing/2014/main" xmlns="" val="1226536426"/>
                    </a:ext>
                  </a:extLst>
                </a:gridCol>
                <a:gridCol w="1087419">
                  <a:extLst>
                    <a:ext uri="{9D8B030D-6E8A-4147-A177-3AD203B41FA5}">
                      <a16:colId xmlns:a16="http://schemas.microsoft.com/office/drawing/2014/main" xmlns="" val="1785034729"/>
                    </a:ext>
                  </a:extLst>
                </a:gridCol>
                <a:gridCol w="1087419">
                  <a:extLst>
                    <a:ext uri="{9D8B030D-6E8A-4147-A177-3AD203B41FA5}">
                      <a16:colId xmlns:a16="http://schemas.microsoft.com/office/drawing/2014/main" xmlns="" val="229137203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  <a:latin typeface="BNPP Sans"/>
                        </a:rPr>
                        <a:t>Financieras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  <a:latin typeface="BNPP Sans"/>
                        </a:rPr>
                        <a:t>Cajas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PE" sz="1400" dirty="0">
                        <a:solidFill>
                          <a:schemeClr val="bg1"/>
                        </a:solidFill>
                        <a:latin typeface="BNPP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5266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400" b="1" dirty="0">
                          <a:solidFill>
                            <a:schemeClr val="tx1"/>
                          </a:solidFill>
                          <a:latin typeface="BNPP Sans"/>
                        </a:rPr>
                        <a:t>M </a:t>
                      </a:r>
                      <a:r>
                        <a:rPr lang="es-PE" sz="1400" b="1" dirty="0" smtClean="0">
                          <a:solidFill>
                            <a:schemeClr val="tx1"/>
                          </a:solidFill>
                          <a:latin typeface="BNPP Sans"/>
                        </a:rPr>
                        <a:t>SOL</a:t>
                      </a:r>
                      <a:endParaRPr lang="es-PE" sz="1400" b="1" dirty="0">
                        <a:solidFill>
                          <a:schemeClr val="tx1"/>
                        </a:solidFill>
                        <a:latin typeface="BNPP San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b="1" dirty="0">
                          <a:solidFill>
                            <a:schemeClr val="tx1"/>
                          </a:solidFill>
                          <a:latin typeface="BNPP Sans"/>
                        </a:rPr>
                        <a:t>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b="1" dirty="0">
                          <a:solidFill>
                            <a:schemeClr val="tx1"/>
                          </a:solidFill>
                          <a:latin typeface="BNPP Sans"/>
                        </a:rPr>
                        <a:t>M </a:t>
                      </a:r>
                      <a:r>
                        <a:rPr lang="es-PE" sz="1400" b="1" dirty="0" smtClean="0">
                          <a:solidFill>
                            <a:schemeClr val="tx1"/>
                          </a:solidFill>
                          <a:latin typeface="BNPP Sans"/>
                        </a:rPr>
                        <a:t>SOL</a:t>
                      </a:r>
                      <a:endParaRPr lang="es-PE" sz="1400" b="1" dirty="0">
                        <a:solidFill>
                          <a:schemeClr val="tx1"/>
                        </a:solidFill>
                        <a:latin typeface="BNPP San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b="1" dirty="0">
                          <a:solidFill>
                            <a:schemeClr val="tx1"/>
                          </a:solidFill>
                          <a:latin typeface="BNPP Sans"/>
                        </a:rPr>
                        <a:t>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613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>
                          <a:solidFill>
                            <a:schemeClr val="tx1"/>
                          </a:solidFill>
                          <a:latin typeface="BNPP Sans"/>
                        </a:rPr>
                        <a:t>5,694</a:t>
                      </a:r>
                      <a:endParaRPr lang="es-PE" sz="1400" dirty="0">
                        <a:solidFill>
                          <a:schemeClr val="tx1"/>
                        </a:solidFill>
                        <a:latin typeface="BNPP San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  <a:latin typeface="BNPP Sans"/>
                        </a:rPr>
                        <a:t>60%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>
                          <a:solidFill>
                            <a:schemeClr val="tx1"/>
                          </a:solidFill>
                          <a:latin typeface="BNPP Sans"/>
                        </a:rPr>
                        <a:t>14,423</a:t>
                      </a:r>
                      <a:endParaRPr lang="es-PE" sz="1400" dirty="0">
                        <a:solidFill>
                          <a:schemeClr val="tx1"/>
                        </a:solidFill>
                        <a:latin typeface="BNPP San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  <a:latin typeface="BNPP Sans"/>
                        </a:rPr>
                        <a:t>74%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1532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>
                          <a:solidFill>
                            <a:schemeClr val="tx1"/>
                          </a:solidFill>
                          <a:latin typeface="BNPP Sans"/>
                        </a:rPr>
                        <a:t>3,678</a:t>
                      </a:r>
                      <a:endParaRPr lang="es-PE" sz="1400" dirty="0">
                        <a:solidFill>
                          <a:schemeClr val="tx1"/>
                        </a:solidFill>
                        <a:latin typeface="BNPP San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  <a:latin typeface="BNPP Sans"/>
                        </a:rPr>
                        <a:t>38%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>
                          <a:solidFill>
                            <a:schemeClr val="tx1"/>
                          </a:solidFill>
                          <a:latin typeface="BNPP Sans"/>
                        </a:rPr>
                        <a:t>3,778</a:t>
                      </a:r>
                      <a:endParaRPr lang="es-PE" sz="1400" dirty="0">
                        <a:solidFill>
                          <a:schemeClr val="tx1"/>
                        </a:solidFill>
                        <a:latin typeface="BNPP San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  <a:latin typeface="BNPP Sans"/>
                        </a:rPr>
                        <a:t>19%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6219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>
                          <a:solidFill>
                            <a:schemeClr val="tx1"/>
                          </a:solidFill>
                          <a:latin typeface="BNPP Sans"/>
                        </a:rPr>
                        <a:t>185</a:t>
                      </a:r>
                      <a:endParaRPr lang="es-PE" sz="1400" dirty="0">
                        <a:solidFill>
                          <a:schemeClr val="tx1"/>
                        </a:solidFill>
                        <a:latin typeface="BNPP San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  <a:latin typeface="BNPP Sans"/>
                        </a:rPr>
                        <a:t>2%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>
                          <a:solidFill>
                            <a:schemeClr val="tx1"/>
                          </a:solidFill>
                          <a:latin typeface="BNPP Sans"/>
                        </a:rPr>
                        <a:t>1,317</a:t>
                      </a:r>
                      <a:endParaRPr lang="es-PE" sz="1400" dirty="0">
                        <a:solidFill>
                          <a:schemeClr val="tx1"/>
                        </a:solidFill>
                        <a:latin typeface="BNPP San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  <a:latin typeface="BNPP Sans"/>
                        </a:rPr>
                        <a:t>7%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9501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400" b="1" dirty="0" smtClean="0">
                          <a:solidFill>
                            <a:schemeClr val="tx1"/>
                          </a:solidFill>
                          <a:latin typeface="BNPP Sans"/>
                        </a:rPr>
                        <a:t>9,557</a:t>
                      </a:r>
                      <a:endParaRPr lang="es-PE" sz="1400" b="1" dirty="0">
                        <a:solidFill>
                          <a:schemeClr val="tx1"/>
                        </a:solidFill>
                        <a:latin typeface="BNPP San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b="1" dirty="0">
                          <a:solidFill>
                            <a:schemeClr val="tx1"/>
                          </a:solidFill>
                          <a:latin typeface="BNPP Sans"/>
                        </a:rPr>
                        <a:t>100%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b="1" dirty="0" smtClean="0">
                          <a:solidFill>
                            <a:schemeClr val="tx1"/>
                          </a:solidFill>
                          <a:latin typeface="BNPP Sans"/>
                        </a:rPr>
                        <a:t>19,518</a:t>
                      </a:r>
                      <a:endParaRPr lang="es-PE" sz="1400" b="1" dirty="0">
                        <a:solidFill>
                          <a:schemeClr val="tx1"/>
                        </a:solidFill>
                        <a:latin typeface="BNPP San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b="1" dirty="0">
                          <a:solidFill>
                            <a:schemeClr val="tx1"/>
                          </a:solidFill>
                          <a:latin typeface="BNPP Sans"/>
                        </a:rPr>
                        <a:t>100%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7563955"/>
                  </a:ext>
                </a:extLst>
              </a:tr>
            </a:tbl>
          </a:graphicData>
        </a:graphic>
      </p:graphicFrame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xmlns="" id="{EF7197D7-59F0-4DAC-B23F-A165FB011EC2}"/>
              </a:ext>
            </a:extLst>
          </p:cNvPr>
          <p:cNvCxnSpPr/>
          <p:nvPr/>
        </p:nvCxnSpPr>
        <p:spPr>
          <a:xfrm flipH="1">
            <a:off x="3548424" y="3318207"/>
            <a:ext cx="1860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xmlns="" id="{BE2A4683-585C-45B9-B6B2-BCA7A88E246E}"/>
              </a:ext>
            </a:extLst>
          </p:cNvPr>
          <p:cNvCxnSpPr/>
          <p:nvPr/>
        </p:nvCxnSpPr>
        <p:spPr>
          <a:xfrm flipH="1">
            <a:off x="3487809" y="3704853"/>
            <a:ext cx="1860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xmlns="" id="{E4B86994-9641-4252-B92E-AD720687E95B}"/>
              </a:ext>
            </a:extLst>
          </p:cNvPr>
          <p:cNvSpPr txBox="1"/>
          <p:nvPr/>
        </p:nvSpPr>
        <p:spPr>
          <a:xfrm>
            <a:off x="3730366" y="4136901"/>
            <a:ext cx="708687" cy="2484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400" b="1" dirty="0">
                <a:latin typeface="BNPP Sans"/>
              </a:rPr>
              <a:t>Total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xmlns="" id="{4A710F29-A6FC-4D08-9236-86C28FE05D9D}"/>
              </a:ext>
            </a:extLst>
          </p:cNvPr>
          <p:cNvSpPr txBox="1"/>
          <p:nvPr/>
        </p:nvSpPr>
        <p:spPr>
          <a:xfrm>
            <a:off x="4354487" y="3373938"/>
            <a:ext cx="864096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400" dirty="0" smtClean="0">
                <a:latin typeface="BNPP Sans"/>
              </a:rPr>
              <a:t>7</a:t>
            </a:r>
            <a:r>
              <a:rPr lang="es-PE" sz="1400" dirty="0" smtClean="0">
                <a:latin typeface="BNPP Sans"/>
              </a:rPr>
              <a:t>,456</a:t>
            </a:r>
            <a:endParaRPr lang="es-PE" sz="1400" dirty="0">
              <a:latin typeface="BNPP Sans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xmlns="" id="{094C51C8-0865-4982-A159-0C08D2213DE0}"/>
              </a:ext>
            </a:extLst>
          </p:cNvPr>
          <p:cNvSpPr txBox="1"/>
          <p:nvPr/>
        </p:nvSpPr>
        <p:spPr>
          <a:xfrm>
            <a:off x="3131257" y="2511488"/>
            <a:ext cx="1431139" cy="3893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200" b="1" dirty="0">
                <a:latin typeface="BNPP Sans"/>
              </a:rPr>
              <a:t>Tipo de </a:t>
            </a:r>
          </a:p>
          <a:p>
            <a:pPr algn="ctr"/>
            <a:r>
              <a:rPr lang="es-PE" sz="1200" b="1" dirty="0">
                <a:latin typeface="BNPP Sans"/>
              </a:rPr>
              <a:t>Crédito</a:t>
            </a:r>
          </a:p>
        </p:txBody>
      </p:sp>
    </p:spTree>
    <p:extLst>
      <p:ext uri="{BB962C8B-B14F-4D97-AF65-F5344CB8AC3E}">
        <p14:creationId xmlns:p14="http://schemas.microsoft.com/office/powerpoint/2010/main" val="98368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2 Título"/>
          <p:cNvSpPr>
            <a:spLocks noGrp="1"/>
          </p:cNvSpPr>
          <p:nvPr>
            <p:ph type="title"/>
          </p:nvPr>
        </p:nvSpPr>
        <p:spPr>
          <a:xfrm>
            <a:off x="404813" y="115888"/>
            <a:ext cx="9993312" cy="744537"/>
          </a:xfrm>
        </p:spPr>
        <p:txBody>
          <a:bodyPr/>
          <a:lstStyle/>
          <a:p>
            <a:pPr eaLnBrk="1" hangingPunct="1"/>
            <a:r>
              <a:rPr lang="es-PE" altLang="es-PE" sz="2000" smtClean="0">
                <a:solidFill>
                  <a:srgbClr val="00915A"/>
                </a:solidFill>
                <a:latin typeface="BNPP Sans" pitchFamily="50" charset="0"/>
              </a:rPr>
              <a:t>Financieras y Cajas : Estrategia de Negocio</a:t>
            </a:r>
            <a:endParaRPr lang="es-PE" altLang="es-PE" sz="2000" smtClean="0"/>
          </a:p>
        </p:txBody>
      </p:sp>
      <p:sp>
        <p:nvSpPr>
          <p:cNvPr id="128003" name="Rectángulo 25"/>
          <p:cNvSpPr>
            <a:spLocks noChangeArrowheads="1"/>
          </p:cNvSpPr>
          <p:nvPr/>
        </p:nvSpPr>
        <p:spPr bwMode="auto">
          <a:xfrm>
            <a:off x="2541588" y="2312988"/>
            <a:ext cx="93503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39" tIns="45669" rIns="91339" bIns="45669">
            <a:spAutoFit/>
          </a:bodyPr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fr-FR" altLang="es-PE" sz="1100">
                <a:solidFill>
                  <a:srgbClr val="000000"/>
                </a:solidFill>
                <a:latin typeface="BNPP Sans" pitchFamily="50" charset="0"/>
              </a:rPr>
              <a:t>INCENTIVOS</a:t>
            </a:r>
          </a:p>
        </p:txBody>
      </p:sp>
      <p:sp>
        <p:nvSpPr>
          <p:cNvPr id="128004" name="Rectángulo 26"/>
          <p:cNvSpPr>
            <a:spLocks noChangeArrowheads="1"/>
          </p:cNvSpPr>
          <p:nvPr/>
        </p:nvSpPr>
        <p:spPr bwMode="auto">
          <a:xfrm>
            <a:off x="4246563" y="2306638"/>
            <a:ext cx="14859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39" tIns="45669" rIns="91339" bIns="45669">
            <a:spAutoFit/>
          </a:bodyPr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fr-FR" altLang="es-PE" sz="1100">
                <a:solidFill>
                  <a:srgbClr val="000000"/>
                </a:solidFill>
                <a:latin typeface="BNPP Sans" pitchFamily="50" charset="0"/>
              </a:rPr>
              <a:t>NUEVOS PRODUCTOS</a:t>
            </a:r>
          </a:p>
        </p:txBody>
      </p:sp>
      <p:sp>
        <p:nvSpPr>
          <p:cNvPr id="128005" name="Rectángulo 27"/>
          <p:cNvSpPr>
            <a:spLocks noChangeArrowheads="1"/>
          </p:cNvSpPr>
          <p:nvPr/>
        </p:nvSpPr>
        <p:spPr bwMode="auto">
          <a:xfrm>
            <a:off x="6651625" y="2306638"/>
            <a:ext cx="7302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39" tIns="45669" rIns="91339" bIns="45669">
            <a:spAutoFit/>
          </a:bodyPr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fr-FR" altLang="es-PE" sz="1100">
                <a:solidFill>
                  <a:srgbClr val="000000"/>
                </a:solidFill>
                <a:latin typeface="BNPP Sans" pitchFamily="50" charset="0"/>
              </a:rPr>
              <a:t>CANALES</a:t>
            </a:r>
          </a:p>
        </p:txBody>
      </p:sp>
      <p:sp>
        <p:nvSpPr>
          <p:cNvPr id="10" name="Rectángulo redondeado 28"/>
          <p:cNvSpPr/>
          <p:nvPr/>
        </p:nvSpPr>
        <p:spPr bwMode="auto">
          <a:xfrm>
            <a:off x="2189163" y="2903538"/>
            <a:ext cx="1614487" cy="1779587"/>
          </a:xfrm>
          <a:prstGeom prst="roundRect">
            <a:avLst/>
          </a:prstGeom>
          <a:noFill/>
          <a:ln w="9525" cap="flat" cmpd="sng" algn="ctr">
            <a:solidFill>
              <a:srgbClr val="008C5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1" name="Rectángulo redondeado 29"/>
          <p:cNvSpPr/>
          <p:nvPr/>
        </p:nvSpPr>
        <p:spPr bwMode="auto">
          <a:xfrm>
            <a:off x="4217988" y="2903538"/>
            <a:ext cx="1601787" cy="1779587"/>
          </a:xfrm>
          <a:prstGeom prst="roundRect">
            <a:avLst/>
          </a:prstGeom>
          <a:noFill/>
          <a:ln w="9525" cap="flat" cmpd="sng" algn="ctr">
            <a:solidFill>
              <a:srgbClr val="008C5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2" name="Rectángulo redondeado 30"/>
          <p:cNvSpPr/>
          <p:nvPr/>
        </p:nvSpPr>
        <p:spPr bwMode="auto">
          <a:xfrm>
            <a:off x="6173788" y="2903538"/>
            <a:ext cx="1674812" cy="1779587"/>
          </a:xfrm>
          <a:prstGeom prst="roundRect">
            <a:avLst/>
          </a:prstGeom>
          <a:noFill/>
          <a:ln w="9525" cap="flat" cmpd="sng" algn="ctr">
            <a:solidFill>
              <a:srgbClr val="008C5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28009" name="Rectángulo 31"/>
          <p:cNvSpPr>
            <a:spLocks noChangeArrowheads="1"/>
          </p:cNvSpPr>
          <p:nvPr/>
        </p:nvSpPr>
        <p:spPr bwMode="auto">
          <a:xfrm>
            <a:off x="2190750" y="3195638"/>
            <a:ext cx="1555750" cy="127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9" tIns="45669" rIns="91339" bIns="45669">
            <a:spAutoFit/>
          </a:bodyPr>
          <a:lstStyle/>
          <a:p>
            <a:pPr algn="ctr"/>
            <a:r>
              <a:rPr lang="es-PE" altLang="es-ES" sz="1100" b="1">
                <a:solidFill>
                  <a:srgbClr val="000000"/>
                </a:solidFill>
                <a:latin typeface="BNPP Sans" pitchFamily="50" charset="0"/>
              </a:rPr>
              <a:t>Campañas</a:t>
            </a:r>
          </a:p>
          <a:p>
            <a:pPr algn="ctr"/>
            <a:endParaRPr lang="es-PE" altLang="es-ES" sz="1100" b="1">
              <a:solidFill>
                <a:srgbClr val="000000"/>
              </a:solidFill>
              <a:latin typeface="BNPP Sans" pitchFamily="50" charset="0"/>
            </a:endParaRPr>
          </a:p>
          <a:p>
            <a:pPr algn="ctr">
              <a:buFont typeface="Arial" pitchFamily="34" charset="0"/>
              <a:buChar char="•"/>
            </a:pPr>
            <a:r>
              <a:rPr lang="en-CA" altLang="es-ES" sz="1100">
                <a:solidFill>
                  <a:srgbClr val="000000"/>
                </a:solidFill>
                <a:latin typeface="BNPP Sans" pitchFamily="50" charset="0"/>
              </a:rPr>
              <a:t>Modelar, gestionar y controlar más las campañas de colocación de seguros.</a:t>
            </a:r>
          </a:p>
          <a:p>
            <a:pPr algn="ctr">
              <a:buFont typeface="Arial" pitchFamily="34" charset="0"/>
              <a:buChar char="•"/>
            </a:pPr>
            <a:endParaRPr lang="en-CA" altLang="es-ES" sz="110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28010" name="Rectángulo 32"/>
          <p:cNvSpPr>
            <a:spLocks noChangeArrowheads="1"/>
          </p:cNvSpPr>
          <p:nvPr/>
        </p:nvSpPr>
        <p:spPr bwMode="auto">
          <a:xfrm>
            <a:off x="4217988" y="2959100"/>
            <a:ext cx="1614487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9" tIns="45669" rIns="91339" bIns="45669">
            <a:spAutoFit/>
          </a:bodyPr>
          <a:lstStyle/>
          <a:p>
            <a:pPr algn="ctr"/>
            <a:r>
              <a:rPr lang="es-PE" altLang="es-ES" sz="1100" b="1">
                <a:solidFill>
                  <a:srgbClr val="000000"/>
                </a:solidFill>
                <a:latin typeface="BNPP Sans" pitchFamily="50" charset="0"/>
              </a:rPr>
              <a:t>Nuevas líneas asociadas</a:t>
            </a:r>
          </a:p>
          <a:p>
            <a:pPr algn="ctr"/>
            <a:endParaRPr lang="es-PE" altLang="es-ES" sz="1100" b="1">
              <a:solidFill>
                <a:srgbClr val="000000"/>
              </a:solidFill>
              <a:latin typeface="BNPP Sans" pitchFamily="50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altLang="es-ES" sz="1100">
                <a:solidFill>
                  <a:srgbClr val="000000"/>
                </a:solidFill>
                <a:latin typeface="BNPP Sans" pitchFamily="50" charset="0"/>
              </a:rPr>
              <a:t>Pyme Incendio</a:t>
            </a:r>
            <a:endParaRPr lang="es-PE" altLang="es-ES" sz="1100">
              <a:solidFill>
                <a:srgbClr val="000000"/>
              </a:solidFill>
              <a:latin typeface="BNPP Sans" pitchFamily="50" charset="0"/>
            </a:endParaRPr>
          </a:p>
          <a:p>
            <a:pPr>
              <a:buFont typeface="Arial" pitchFamily="34" charset="0"/>
              <a:buChar char="•"/>
            </a:pPr>
            <a:r>
              <a:rPr lang="es-PE" altLang="es-ES" sz="1100">
                <a:solidFill>
                  <a:srgbClr val="000000"/>
                </a:solidFill>
                <a:latin typeface="BNPP Sans" pitchFamily="50" charset="0"/>
              </a:rPr>
              <a:t>Coberturas enfocadas en la protección al sector </a:t>
            </a:r>
            <a:r>
              <a:rPr lang="es-ES_tradnl" altLang="es-ES" sz="1100">
                <a:solidFill>
                  <a:srgbClr val="000000"/>
                </a:solidFill>
                <a:latin typeface="BNPP Sans" pitchFamily="50" charset="0"/>
              </a:rPr>
              <a:t>emergente.</a:t>
            </a:r>
            <a:endParaRPr lang="es-PE" altLang="es-ES" sz="110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28011" name="Rectángulo 33"/>
          <p:cNvSpPr>
            <a:spLocks noChangeArrowheads="1"/>
          </p:cNvSpPr>
          <p:nvPr/>
        </p:nvSpPr>
        <p:spPr bwMode="auto">
          <a:xfrm>
            <a:off x="6234113" y="2933700"/>
            <a:ext cx="161448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9" tIns="45669" rIns="91339" bIns="45669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PE" altLang="es-ES" sz="1100" b="1">
                <a:solidFill>
                  <a:srgbClr val="000000"/>
                </a:solidFill>
                <a:latin typeface="BNPP Sans" pitchFamily="50" charset="0"/>
              </a:rPr>
              <a:t>Incremento de </a:t>
            </a:r>
          </a:p>
          <a:p>
            <a:pPr algn="ctr">
              <a:lnSpc>
                <a:spcPct val="120000"/>
              </a:lnSpc>
            </a:pPr>
            <a:r>
              <a:rPr lang="es-PE" altLang="es-ES" sz="1100" b="1">
                <a:solidFill>
                  <a:srgbClr val="000000"/>
                </a:solidFill>
                <a:latin typeface="BNPP Sans" pitchFamily="50" charset="0"/>
              </a:rPr>
              <a:t>Canales</a:t>
            </a:r>
            <a:endParaRPr lang="es-PE" altLang="es-ES" sz="1100">
              <a:solidFill>
                <a:srgbClr val="000000"/>
              </a:solidFill>
              <a:latin typeface="BNPP Sans" pitchFamily="50" charset="0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§"/>
            </a:pPr>
            <a:r>
              <a:rPr lang="es-PE" altLang="es-ES" sz="1100">
                <a:solidFill>
                  <a:srgbClr val="000000"/>
                </a:solidFill>
                <a:latin typeface="BNPP Sans" pitchFamily="50" charset="0"/>
              </a:rPr>
              <a:t>Identificar todos los puntos donde haya transacción financiera con el cliente. </a:t>
            </a:r>
          </a:p>
        </p:txBody>
      </p:sp>
      <p:sp>
        <p:nvSpPr>
          <p:cNvPr id="16" name="Combinar 34"/>
          <p:cNvSpPr/>
          <p:nvPr/>
        </p:nvSpPr>
        <p:spPr bwMode="auto">
          <a:xfrm flipV="1">
            <a:off x="2317750" y="1390650"/>
            <a:ext cx="1312863" cy="149225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50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noProof="1">
              <a:solidFill>
                <a:srgbClr val="000000"/>
              </a:solidFill>
            </a:endParaRPr>
          </a:p>
        </p:txBody>
      </p:sp>
      <p:sp>
        <p:nvSpPr>
          <p:cNvPr id="17" name="Combinar 35"/>
          <p:cNvSpPr/>
          <p:nvPr/>
        </p:nvSpPr>
        <p:spPr bwMode="auto">
          <a:xfrm flipV="1">
            <a:off x="4343400" y="1390650"/>
            <a:ext cx="1314450" cy="149225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50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noProof="1">
              <a:solidFill>
                <a:srgbClr val="000000"/>
              </a:solidFill>
            </a:endParaRPr>
          </a:p>
        </p:txBody>
      </p:sp>
      <p:sp>
        <p:nvSpPr>
          <p:cNvPr id="18" name="Combinar 36"/>
          <p:cNvSpPr/>
          <p:nvPr/>
        </p:nvSpPr>
        <p:spPr bwMode="auto">
          <a:xfrm flipV="1">
            <a:off x="6305550" y="1390650"/>
            <a:ext cx="1312863" cy="149225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50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noProof="1">
              <a:solidFill>
                <a:srgbClr val="000000"/>
              </a:solidFill>
            </a:endParaRPr>
          </a:p>
        </p:txBody>
      </p:sp>
      <p:pic>
        <p:nvPicPr>
          <p:cNvPr id="1280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863" y="1724025"/>
            <a:ext cx="5365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1703388"/>
            <a:ext cx="53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17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025" y="1703388"/>
            <a:ext cx="5397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ángulo redondeado 16"/>
          <p:cNvSpPr/>
          <p:nvPr/>
        </p:nvSpPr>
        <p:spPr bwMode="auto">
          <a:xfrm>
            <a:off x="2189163" y="1570038"/>
            <a:ext cx="1614487" cy="1163637"/>
          </a:xfrm>
          <a:prstGeom prst="roundRect">
            <a:avLst/>
          </a:prstGeom>
          <a:noFill/>
          <a:ln w="9525" cap="flat" cmpd="sng" algn="ctr">
            <a:solidFill>
              <a:srgbClr val="E44A4A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26" name="Rectángulo redondeado 33"/>
          <p:cNvSpPr/>
          <p:nvPr/>
        </p:nvSpPr>
        <p:spPr bwMode="auto">
          <a:xfrm>
            <a:off x="4205288" y="1570038"/>
            <a:ext cx="1614487" cy="1163637"/>
          </a:xfrm>
          <a:prstGeom prst="roundRect">
            <a:avLst/>
          </a:prstGeom>
          <a:noFill/>
          <a:ln w="9525" cap="flat" cmpd="sng" algn="ctr">
            <a:solidFill>
              <a:srgbClr val="08BDA0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27" name="Rectángulo redondeado 38"/>
          <p:cNvSpPr/>
          <p:nvPr/>
        </p:nvSpPr>
        <p:spPr bwMode="auto">
          <a:xfrm>
            <a:off x="6173788" y="1570038"/>
            <a:ext cx="1614487" cy="1163637"/>
          </a:xfrm>
          <a:prstGeom prst="roundRect">
            <a:avLst/>
          </a:prstGeom>
          <a:noFill/>
          <a:ln w="9525" cap="flat" cmpd="sng" algn="ctr">
            <a:solidFill>
              <a:srgbClr val="0F629C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28" name="Rectángulo redondeado 46"/>
          <p:cNvSpPr/>
          <p:nvPr/>
        </p:nvSpPr>
        <p:spPr bwMode="auto">
          <a:xfrm>
            <a:off x="2219325" y="4829175"/>
            <a:ext cx="5595938" cy="341313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ctr">
              <a:defRPr/>
            </a:pPr>
            <a:r>
              <a:rPr lang="es-ES" sz="1100" kern="0" noProof="1">
                <a:solidFill>
                  <a:srgbClr val="000000"/>
                </a:solidFill>
                <a:latin typeface="BNPP Sans" pitchFamily="50" charset="0"/>
              </a:rPr>
              <a:t>USO DE CUSTOMER JOURNEY, ANALÍTICA </a:t>
            </a:r>
          </a:p>
        </p:txBody>
      </p:sp>
      <p:sp>
        <p:nvSpPr>
          <p:cNvPr id="30" name="Rectángulo redondeado 53"/>
          <p:cNvSpPr/>
          <p:nvPr/>
        </p:nvSpPr>
        <p:spPr bwMode="auto">
          <a:xfrm>
            <a:off x="2219325" y="5226050"/>
            <a:ext cx="5595938" cy="342900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28023" name="Rectángulo 54"/>
          <p:cNvSpPr>
            <a:spLocks noChangeArrowheads="1"/>
          </p:cNvSpPr>
          <p:nvPr/>
        </p:nvSpPr>
        <p:spPr bwMode="auto">
          <a:xfrm>
            <a:off x="2919413" y="5275263"/>
            <a:ext cx="419576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39" tIns="45669" rIns="91339" bIns="45669">
            <a:spAutoFit/>
          </a:bodyPr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1100">
                <a:solidFill>
                  <a:srgbClr val="000000"/>
                </a:solidFill>
                <a:latin typeface="BNPP Sans" pitchFamily="50" charset="0"/>
              </a:rPr>
              <a:t>PRODUCTOS SIMPLES,DE BAJO PRECIO Y CON PLANES FAMILIARES</a:t>
            </a:r>
          </a:p>
        </p:txBody>
      </p:sp>
      <p:sp>
        <p:nvSpPr>
          <p:cNvPr id="32" name="Rectángulo redondeado 55"/>
          <p:cNvSpPr/>
          <p:nvPr/>
        </p:nvSpPr>
        <p:spPr bwMode="auto">
          <a:xfrm>
            <a:off x="2219325" y="5599113"/>
            <a:ext cx="5595938" cy="341312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28025" name="Rectángulo 56"/>
          <p:cNvSpPr>
            <a:spLocks noChangeArrowheads="1"/>
          </p:cNvSpPr>
          <p:nvPr/>
        </p:nvSpPr>
        <p:spPr bwMode="auto">
          <a:xfrm>
            <a:off x="3211513" y="5646738"/>
            <a:ext cx="361156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39" tIns="45669" rIns="91339" bIns="45669">
            <a:spAutoFit/>
          </a:bodyPr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fr-FR" altLang="es-PE" sz="1100">
                <a:solidFill>
                  <a:srgbClr val="000000"/>
                </a:solidFill>
                <a:latin typeface="BNPP Sans" pitchFamily="50" charset="0"/>
              </a:rPr>
              <a:t>FUERTE BASE DE SOPORTE OPERACIONAL Y DE SERVICIO</a:t>
            </a:r>
          </a:p>
        </p:txBody>
      </p:sp>
      <p:sp>
        <p:nvSpPr>
          <p:cNvPr id="34" name="Rectángulo redondeado 58"/>
          <p:cNvSpPr/>
          <p:nvPr/>
        </p:nvSpPr>
        <p:spPr bwMode="auto">
          <a:xfrm>
            <a:off x="647700" y="4829175"/>
            <a:ext cx="1423988" cy="1111250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28027" name="Rectángulo 59"/>
          <p:cNvSpPr>
            <a:spLocks noChangeArrowheads="1"/>
          </p:cNvSpPr>
          <p:nvPr/>
        </p:nvSpPr>
        <p:spPr bwMode="auto">
          <a:xfrm>
            <a:off x="763588" y="5154613"/>
            <a:ext cx="11953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39" tIns="45669" rIns="91339" bIns="45669">
            <a:spAutoFit/>
          </a:bodyPr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fr-FR" altLang="es-PE" sz="1100">
                <a:solidFill>
                  <a:srgbClr val="000000"/>
                </a:solidFill>
                <a:latin typeface="BNPP Sans" pitchFamily="50" charset="0"/>
              </a:rPr>
              <a:t>ACCIONES </a:t>
            </a:r>
          </a:p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fr-FR" altLang="es-PE" sz="1100">
                <a:solidFill>
                  <a:srgbClr val="000000"/>
                </a:solidFill>
                <a:latin typeface="BNPP Sans" pitchFamily="50" charset="0"/>
              </a:rPr>
              <a:t>TRANSVERSALES</a:t>
            </a:r>
          </a:p>
        </p:txBody>
      </p:sp>
      <p:sp>
        <p:nvSpPr>
          <p:cNvPr id="36" name="Rectángulo redondeado 60"/>
          <p:cNvSpPr/>
          <p:nvPr/>
        </p:nvSpPr>
        <p:spPr bwMode="auto">
          <a:xfrm>
            <a:off x="7993063" y="4829175"/>
            <a:ext cx="1422400" cy="1111250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28029" name="Rectángulo 27"/>
          <p:cNvSpPr>
            <a:spLocks noChangeArrowheads="1"/>
          </p:cNvSpPr>
          <p:nvPr/>
        </p:nvSpPr>
        <p:spPr bwMode="auto">
          <a:xfrm>
            <a:off x="3551238" y="1003300"/>
            <a:ext cx="31607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39" tIns="45669" rIns="91339" bIns="45669">
            <a:spAutoFit/>
          </a:bodyPr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fr-FR" altLang="es-PE" sz="1100">
                <a:solidFill>
                  <a:srgbClr val="000000"/>
                </a:solidFill>
                <a:latin typeface="BNPP Sans" pitchFamily="50" charset="0"/>
              </a:rPr>
              <a:t>CRECIMIENTO A LARGO PLAZO PERO CONSTANTE</a:t>
            </a:r>
          </a:p>
        </p:txBody>
      </p:sp>
      <p:sp>
        <p:nvSpPr>
          <p:cNvPr id="41" name="Rectángulo redondeado 38"/>
          <p:cNvSpPr/>
          <p:nvPr/>
        </p:nvSpPr>
        <p:spPr bwMode="auto">
          <a:xfrm>
            <a:off x="2189163" y="1003300"/>
            <a:ext cx="5522912" cy="25400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FFFF">
                <a:lumMod val="65000"/>
                <a:alpha val="40000"/>
              </a:srgbClr>
            </a:outerShdw>
          </a:effectLst>
        </p:spPr>
        <p:txBody>
          <a:bodyPr lIns="91339" tIns="45669" rIns="91339" bIns="45669"/>
          <a:lstStyle/>
          <a:p>
            <a:pPr algn="r">
              <a:defRPr/>
            </a:pPr>
            <a:endParaRPr lang="es-ES" altLang="es-ES" sz="1100" noProof="1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28031" name="Rectángulo 59"/>
          <p:cNvSpPr>
            <a:spLocks noChangeArrowheads="1"/>
          </p:cNvSpPr>
          <p:nvPr/>
        </p:nvSpPr>
        <p:spPr bwMode="auto">
          <a:xfrm>
            <a:off x="8121650" y="5154613"/>
            <a:ext cx="119538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39" tIns="45669" rIns="91339" bIns="45669">
            <a:spAutoFit/>
          </a:bodyPr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fr-FR" altLang="es-PE" sz="1100">
                <a:solidFill>
                  <a:srgbClr val="000000"/>
                </a:solidFill>
                <a:latin typeface="BNPP Sans" pitchFamily="50" charset="0"/>
              </a:rPr>
              <a:t>ACCIONES </a:t>
            </a:r>
          </a:p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fr-FR" altLang="es-PE" sz="1100">
                <a:solidFill>
                  <a:srgbClr val="000000"/>
                </a:solidFill>
                <a:latin typeface="BNPP Sans" pitchFamily="50" charset="0"/>
              </a:rPr>
              <a:t>TRANSVERSALES</a:t>
            </a:r>
          </a:p>
        </p:txBody>
      </p:sp>
    </p:spTree>
    <p:extLst>
      <p:ext uri="{BB962C8B-B14F-4D97-AF65-F5344CB8AC3E}">
        <p14:creationId xmlns:p14="http://schemas.microsoft.com/office/powerpoint/2010/main" val="154267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1653990" y="1980111"/>
            <a:ext cx="8760566" cy="681378"/>
            <a:chOff x="1406605" y="3058202"/>
            <a:chExt cx="7416352" cy="512338"/>
          </a:xfrm>
        </p:grpSpPr>
        <p:sp>
          <p:nvSpPr>
            <p:cNvPr id="7" name="Espace réservé du texte 11"/>
            <p:cNvSpPr txBox="1">
              <a:spLocks/>
            </p:cNvSpPr>
            <p:nvPr/>
          </p:nvSpPr>
          <p:spPr>
            <a:xfrm>
              <a:off x="2126685" y="3058202"/>
              <a:ext cx="6696272" cy="456334"/>
            </a:xfrm>
            <a:prstGeom prst="rect">
              <a:avLst/>
            </a:prstGeom>
          </p:spPr>
          <p:txBody>
            <a:bodyPr vert="horz" lIns="0" tIns="0" rIns="0" bIns="0" rtlCol="0" anchor="t" anchorCtr="0">
              <a:spAutoFit/>
            </a:bodyPr>
            <a:lstStyle>
              <a:lvl1pPr marL="720725" indent="-720725" algn="l" defTabSz="914400" rtl="0" eaLnBrk="1" latinLnBrk="0" hangingPunct="1">
                <a:lnSpc>
                  <a:spcPct val="150000"/>
                </a:lnSpc>
                <a:spcBef>
                  <a:spcPts val="200"/>
                </a:spcBef>
                <a:buClr>
                  <a:schemeClr val="accent1"/>
                </a:buClr>
                <a:buSzPct val="100000"/>
                <a:buFont typeface="+mj-lt"/>
                <a:buAutoNum type="arabicPeriod"/>
                <a:tabLst>
                  <a:tab pos="2690813" algn="l"/>
                </a:tabLst>
                <a:defRPr sz="3200" b="1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73150" indent="-352425" algn="l" defTabSz="914400" rtl="0" eaLnBrk="1" latinLnBrk="0" hangingPunct="1">
                <a:spcBef>
                  <a:spcPts val="200"/>
                </a:spcBef>
                <a:buClr>
                  <a:schemeClr val="accent1"/>
                </a:buClr>
                <a:buSzPct val="90000"/>
                <a:buFont typeface="+mj-lt"/>
                <a:buAutoNum type="alphaUcPeriod"/>
                <a:tabLst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ts val="200"/>
                </a:spcBef>
                <a:buFont typeface="Wingdings" panose="05000000000000000000" pitchFamily="2" charset="2"/>
                <a:buNone/>
                <a:defRPr sz="1800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ts val="200"/>
                </a:spcBef>
                <a:buFont typeface="Wingdings" panose="05000000000000000000" pitchFamily="2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ts val="200"/>
                </a:spcBef>
                <a:buFontTx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+mj-lt"/>
                <a:buNone/>
              </a:pPr>
              <a:r>
                <a:rPr lang="en-GB" sz="3000" dirty="0" err="1" smtClean="0"/>
                <a:t>proyectos</a:t>
              </a:r>
              <a:endParaRPr lang="en-GB" sz="30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406605" y="3066484"/>
              <a:ext cx="504056" cy="504056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2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30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013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xmlns="" id="{B28EB703-6702-4749-A5AC-8384E99E1738}"/>
              </a:ext>
            </a:extLst>
          </p:cNvPr>
          <p:cNvSpPr/>
          <p:nvPr/>
        </p:nvSpPr>
        <p:spPr>
          <a:xfrm>
            <a:off x="432123" y="2772197"/>
            <a:ext cx="4022716" cy="63012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415335F-E4A5-488A-8E48-2681852D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28</a:t>
            </a:fld>
            <a:endParaRPr lang="en-GB" noProof="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75260227-9C4B-4DBD-ACAA-AA4DDABA525B}"/>
              </a:ext>
            </a:extLst>
          </p:cNvPr>
          <p:cNvSpPr/>
          <p:nvPr/>
        </p:nvSpPr>
        <p:spPr>
          <a:xfrm>
            <a:off x="1692443" y="1003147"/>
            <a:ext cx="1620000" cy="1620000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6695705F-2A37-41A3-B8C2-7364699D8649}"/>
              </a:ext>
            </a:extLst>
          </p:cNvPr>
          <p:cNvSpPr/>
          <p:nvPr/>
        </p:nvSpPr>
        <p:spPr>
          <a:xfrm>
            <a:off x="6949027" y="971997"/>
            <a:ext cx="1620000" cy="1620000"/>
          </a:xfrm>
          <a:prstGeom prst="ellipse">
            <a:avLst/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xmlns="" id="{8D9AA4B7-0CE5-4335-A5AE-9D6C24631E07}"/>
              </a:ext>
            </a:extLst>
          </p:cNvPr>
          <p:cNvSpPr/>
          <p:nvPr/>
        </p:nvSpPr>
        <p:spPr>
          <a:xfrm>
            <a:off x="1872443" y="1172115"/>
            <a:ext cx="1260000" cy="1260000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3DD578E8-4FCA-4A04-883D-35DB8E99812C}"/>
              </a:ext>
            </a:extLst>
          </p:cNvPr>
          <p:cNvSpPr/>
          <p:nvPr/>
        </p:nvSpPr>
        <p:spPr>
          <a:xfrm>
            <a:off x="7123558" y="1141494"/>
            <a:ext cx="1260000" cy="1260000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pic>
        <p:nvPicPr>
          <p:cNvPr id="11" name="Picture 2" descr="https://cdn2.iconfinder.com/data/icons/project-management-5/64/INNOVATION_PRODUCT-512.png">
            <a:extLst>
              <a:ext uri="{FF2B5EF4-FFF2-40B4-BE49-F238E27FC236}">
                <a16:creationId xmlns:a16="http://schemas.microsoft.com/office/drawing/2014/main" xmlns="" id="{A8DCEEDD-A54E-4C8D-AA67-D3AAD4921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075" y="1399011"/>
            <a:ext cx="744966" cy="74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xmlns="" id="{2E59ED83-EB2B-43DF-A967-B8C46FC66B2F}"/>
              </a:ext>
            </a:extLst>
          </p:cNvPr>
          <p:cNvSpPr txBox="1"/>
          <p:nvPr/>
        </p:nvSpPr>
        <p:spPr>
          <a:xfrm>
            <a:off x="720155" y="2916213"/>
            <a:ext cx="3528056" cy="4141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200" dirty="0">
                <a:latin typeface="BNPP Sans"/>
              </a:rPr>
              <a:t>Definición , Reforzamiento del Rol y Posicionamiento del equipo de implementación de negocios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xmlns="" id="{24651CC7-6037-45C7-AD11-DF962D93DBA2}"/>
              </a:ext>
            </a:extLst>
          </p:cNvPr>
          <p:cNvSpPr/>
          <p:nvPr/>
        </p:nvSpPr>
        <p:spPr>
          <a:xfrm>
            <a:off x="5833059" y="2825335"/>
            <a:ext cx="4022716" cy="57698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915A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27" name="Flecha: a la izquierda y derecha 26">
            <a:extLst>
              <a:ext uri="{FF2B5EF4-FFF2-40B4-BE49-F238E27FC236}">
                <a16:creationId xmlns:a16="http://schemas.microsoft.com/office/drawing/2014/main" xmlns="" id="{3EDD4079-AB93-42B2-A1EA-8FDC994BE686}"/>
              </a:ext>
            </a:extLst>
          </p:cNvPr>
          <p:cNvSpPr/>
          <p:nvPr/>
        </p:nvSpPr>
        <p:spPr>
          <a:xfrm>
            <a:off x="3569960" y="1162591"/>
            <a:ext cx="3190067" cy="1384138"/>
          </a:xfrm>
          <a:prstGeom prst="leftRightArrow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xmlns="" id="{1AA1EFFD-A585-40B7-A6B1-851C4A65DC0F}"/>
              </a:ext>
            </a:extLst>
          </p:cNvPr>
          <p:cNvSpPr txBox="1"/>
          <p:nvPr/>
        </p:nvSpPr>
        <p:spPr>
          <a:xfrm>
            <a:off x="6336779" y="3031570"/>
            <a:ext cx="2952328" cy="2092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200" dirty="0">
                <a:latin typeface="BNPP Sans"/>
              </a:rPr>
              <a:t>Transformar y Automatizar procesos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xmlns="" id="{7D699EC8-3E4D-4472-B283-DDED4F672669}"/>
              </a:ext>
            </a:extLst>
          </p:cNvPr>
          <p:cNvSpPr txBox="1"/>
          <p:nvPr/>
        </p:nvSpPr>
        <p:spPr>
          <a:xfrm>
            <a:off x="5164993" y="3581329"/>
            <a:ext cx="5544616" cy="1575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PE" sz="1100" dirty="0">
                <a:latin typeface="BNPP Sans"/>
              </a:rPr>
              <a:t>Implementar una unidad especializada en transformación transversal a ETO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PE" sz="1100" dirty="0">
                <a:latin typeface="BNPP Sans"/>
              </a:rPr>
              <a:t>Rediseño de estructuras basadas en procesos y con los </a:t>
            </a:r>
            <a:r>
              <a:rPr lang="es-PE" sz="1100" dirty="0" err="1">
                <a:latin typeface="BNPP Sans"/>
              </a:rPr>
              <a:t>skills</a:t>
            </a:r>
            <a:r>
              <a:rPr lang="es-PE" sz="1100" dirty="0">
                <a:latin typeface="BNPP Sans"/>
              </a:rPr>
              <a:t> adecuados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PE" sz="1100" dirty="0">
                <a:latin typeface="BNPP Sans"/>
              </a:rPr>
              <a:t>Establecer las prioridades de mejoras de automatización de procesos</a:t>
            </a:r>
          </a:p>
          <a:p>
            <a:pPr lvl="1" algn="just">
              <a:lnSpc>
                <a:spcPct val="150000"/>
              </a:lnSpc>
            </a:pPr>
            <a:r>
              <a:rPr lang="es-PE" sz="1100" dirty="0">
                <a:latin typeface="BNPP Sans"/>
              </a:rPr>
              <a:t>1) Desarrollo de Macros o Herramientas MS sin IT</a:t>
            </a:r>
          </a:p>
          <a:p>
            <a:pPr lvl="1" algn="just">
              <a:lnSpc>
                <a:spcPct val="150000"/>
              </a:lnSpc>
            </a:pPr>
            <a:r>
              <a:rPr lang="es-PE" sz="1100" dirty="0">
                <a:latin typeface="BNPP Sans"/>
              </a:rPr>
              <a:t>2) Desarrollo de aplicaciones locales stand </a:t>
            </a:r>
            <a:r>
              <a:rPr lang="es-PE" sz="1100" dirty="0" err="1" smtClean="0">
                <a:latin typeface="BNPP Sans"/>
              </a:rPr>
              <a:t>alone</a:t>
            </a:r>
            <a:r>
              <a:rPr lang="es-PE" sz="1100" dirty="0" smtClean="0">
                <a:latin typeface="BNPP Sans"/>
              </a:rPr>
              <a:t> </a:t>
            </a:r>
            <a:r>
              <a:rPr lang="es-PE" sz="1100" dirty="0">
                <a:latin typeface="BNPP Sans"/>
              </a:rPr>
              <a:t>( </a:t>
            </a:r>
            <a:r>
              <a:rPr lang="es-PE" sz="1100" dirty="0" err="1">
                <a:latin typeface="BNPP Sans"/>
              </a:rPr>
              <a:t>Producción,cierre,Siniestros</a:t>
            </a:r>
            <a:r>
              <a:rPr lang="es-PE" sz="1100" dirty="0">
                <a:latin typeface="BNPP Sans"/>
              </a:rPr>
              <a:t>)</a:t>
            </a:r>
          </a:p>
          <a:p>
            <a:pPr lvl="1" algn="just">
              <a:lnSpc>
                <a:spcPct val="150000"/>
              </a:lnSpc>
            </a:pPr>
            <a:r>
              <a:rPr lang="es-PE" sz="1100" dirty="0">
                <a:latin typeface="BNPP Sans"/>
              </a:rPr>
              <a:t>3) PMS / Integración ( Armar los controles sobre la base de producción </a:t>
            </a:r>
            <a:endParaRPr lang="es-PE" sz="1100" dirty="0" smtClean="0">
              <a:latin typeface="BNPP Sans"/>
            </a:endParaRPr>
          </a:p>
          <a:p>
            <a:pPr lvl="1" algn="just">
              <a:lnSpc>
                <a:spcPct val="150000"/>
              </a:lnSpc>
            </a:pPr>
            <a:r>
              <a:rPr lang="es-PE" sz="1100" dirty="0" smtClean="0">
                <a:latin typeface="BNPP Sans"/>
              </a:rPr>
              <a:t>para </a:t>
            </a:r>
            <a:r>
              <a:rPr lang="es-PE" sz="1100" dirty="0" err="1">
                <a:latin typeface="BNPP Sans"/>
              </a:rPr>
              <a:t>fiabilizar</a:t>
            </a:r>
            <a:r>
              <a:rPr lang="es-PE" sz="1100" dirty="0">
                <a:latin typeface="BNPP Sans"/>
              </a:rPr>
              <a:t> la base de clientes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PE" sz="1100" dirty="0">
                <a:latin typeface="BNPP Sans"/>
              </a:rPr>
              <a:t>Revisar estrategias de externalización ( Siniestros, </a:t>
            </a:r>
            <a:r>
              <a:rPr lang="es-PE" sz="1100" dirty="0" err="1">
                <a:latin typeface="BNPP Sans"/>
              </a:rPr>
              <a:t>Call</a:t>
            </a:r>
            <a:r>
              <a:rPr lang="es-PE" sz="1100" dirty="0">
                <a:latin typeface="BNPP Sans"/>
              </a:rPr>
              <a:t> Center y </a:t>
            </a:r>
            <a:r>
              <a:rPr lang="es-PE" sz="1100" dirty="0" err="1">
                <a:latin typeface="BNPP Sans"/>
              </a:rPr>
              <a:t>Help</a:t>
            </a:r>
            <a:r>
              <a:rPr lang="es-PE" sz="1100" dirty="0">
                <a:latin typeface="BNPP Sans"/>
              </a:rPr>
              <a:t> </a:t>
            </a:r>
            <a:r>
              <a:rPr lang="es-PE" sz="1100" dirty="0" err="1">
                <a:latin typeface="BNPP Sans"/>
              </a:rPr>
              <a:t>desk</a:t>
            </a:r>
            <a:r>
              <a:rPr lang="es-PE" sz="1100" dirty="0">
                <a:latin typeface="BNPP Sans"/>
              </a:rPr>
              <a:t>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13F82940-F15E-458C-9041-67C8BBB998C6}"/>
              </a:ext>
            </a:extLst>
          </p:cNvPr>
          <p:cNvSpPr txBox="1"/>
          <p:nvPr/>
        </p:nvSpPr>
        <p:spPr>
          <a:xfrm>
            <a:off x="475995" y="3636293"/>
            <a:ext cx="3916568" cy="1575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PE" sz="1100" dirty="0">
                <a:latin typeface="BNPP Sans"/>
              </a:rPr>
              <a:t>Posicionar la implementación de negocios como parte de la oferta de valor para el socio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PE" sz="1100" dirty="0">
                <a:latin typeface="BNPP Sans"/>
              </a:rPr>
              <a:t>Impulsar  procesos más limpios, rápidos y ágiles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PE" sz="1100" dirty="0">
                <a:latin typeface="BNPP Sans"/>
              </a:rPr>
              <a:t>Promover una </a:t>
            </a:r>
            <a:r>
              <a:rPr lang="es-PE" sz="1100" dirty="0" smtClean="0">
                <a:latin typeface="BNPP Sans"/>
              </a:rPr>
              <a:t>metodología </a:t>
            </a:r>
            <a:r>
              <a:rPr lang="es-PE" sz="1100" dirty="0">
                <a:latin typeface="BNPP Sans"/>
              </a:rPr>
              <a:t>especifica para nuevos productos y socios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PE" sz="1100" dirty="0">
                <a:latin typeface="BNPP Sans"/>
              </a:rPr>
              <a:t>Facilitar un enfoque comercial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s-PE" sz="1100" dirty="0">
              <a:latin typeface="BNPP Sans"/>
            </a:endParaRPr>
          </a:p>
        </p:txBody>
      </p:sp>
      <p:pic>
        <p:nvPicPr>
          <p:cNvPr id="10242" name="Picture 2" descr="Resultado de imagen para checklist icon png">
            <a:extLst>
              <a:ext uri="{FF2B5EF4-FFF2-40B4-BE49-F238E27FC236}">
                <a16:creationId xmlns:a16="http://schemas.microsoft.com/office/drawing/2014/main" xmlns="" id="{105BAFD0-3730-4282-9372-4CDDBD8D0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819" y="1444273"/>
            <a:ext cx="682752" cy="68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0AEC760B-AE99-442F-9D5C-DD86C4D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6280" y="1482777"/>
            <a:ext cx="2606524" cy="743765"/>
          </a:xfrm>
        </p:spPr>
        <p:txBody>
          <a:bodyPr>
            <a:normAutofit/>
          </a:bodyPr>
          <a:lstStyle/>
          <a:p>
            <a:r>
              <a:rPr lang="es-PE" sz="1200" dirty="0">
                <a:solidFill>
                  <a:schemeClr val="tx1"/>
                </a:solidFill>
                <a:latin typeface="BNPP Sans"/>
              </a:rPr>
              <a:t>Propuestas de mejora a nivel Macro</a:t>
            </a:r>
          </a:p>
        </p:txBody>
      </p:sp>
      <p:sp>
        <p:nvSpPr>
          <p:cNvPr id="17" name="Título 2">
            <a:extLst>
              <a:ext uri="{FF2B5EF4-FFF2-40B4-BE49-F238E27FC236}">
                <a16:creationId xmlns:a16="http://schemas.microsoft.com/office/drawing/2014/main" xmlns="" id="{1C549C8D-BFE2-4AFA-A58F-186047C8F312}"/>
              </a:ext>
            </a:extLst>
          </p:cNvPr>
          <p:cNvSpPr txBox="1">
            <a:spLocks/>
          </p:cNvSpPr>
          <p:nvPr/>
        </p:nvSpPr>
        <p:spPr>
          <a:xfrm>
            <a:off x="403987" y="156224"/>
            <a:ext cx="9993375" cy="74376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400" dirty="0" smtClean="0">
                <a:latin typeface="BNPP Sans"/>
              </a:rPr>
              <a:t>Planteamiento de un plan de trabajo enfocado en la automatización de nuestros procesos</a:t>
            </a:r>
            <a:endParaRPr lang="es-PE" sz="2400" dirty="0">
              <a:solidFill>
                <a:schemeClr val="bg1">
                  <a:lumMod val="50000"/>
                </a:schemeClr>
              </a:solidFill>
              <a:latin typeface="BNPP Sans"/>
            </a:endParaRPr>
          </a:p>
        </p:txBody>
      </p:sp>
    </p:spTree>
    <p:extLst>
      <p:ext uri="{BB962C8B-B14F-4D97-AF65-F5344CB8AC3E}">
        <p14:creationId xmlns:p14="http://schemas.microsoft.com/office/powerpoint/2010/main" val="126212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xmlns="" id="{8CA4D59D-7427-4135-85B6-71FFD5173B7E}"/>
              </a:ext>
            </a:extLst>
          </p:cNvPr>
          <p:cNvSpPr/>
          <p:nvPr/>
        </p:nvSpPr>
        <p:spPr>
          <a:xfrm>
            <a:off x="4752605" y="1116013"/>
            <a:ext cx="1531620" cy="768066"/>
          </a:xfrm>
          <a:prstGeom prst="roundRect">
            <a:avLst/>
          </a:prstGeom>
          <a:noFill/>
          <a:ln w="317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xmlns="" id="{5369C518-75F6-41A7-814E-D092EE16EDB0}"/>
              </a:ext>
            </a:extLst>
          </p:cNvPr>
          <p:cNvSpPr/>
          <p:nvPr/>
        </p:nvSpPr>
        <p:spPr>
          <a:xfrm>
            <a:off x="1768193" y="1128384"/>
            <a:ext cx="1584176" cy="648072"/>
          </a:xfrm>
          <a:prstGeom prst="roundRect">
            <a:avLst/>
          </a:prstGeom>
          <a:noFill/>
          <a:ln w="317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17513F12-80C7-4CB1-98D6-615F257B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2400" dirty="0">
                <a:latin typeface="BNPP Sans"/>
              </a:rPr>
              <a:t>Proyectos </a:t>
            </a:r>
            <a:r>
              <a:rPr lang="es-PE" sz="2400" dirty="0" err="1">
                <a:latin typeface="BNPP Sans"/>
              </a:rPr>
              <a:t>On</a:t>
            </a:r>
            <a:r>
              <a:rPr lang="es-PE" sz="2400" dirty="0">
                <a:latin typeface="BNPP Sans"/>
              </a:rPr>
              <a:t> </a:t>
            </a:r>
            <a:r>
              <a:rPr lang="es-PE" sz="2400" dirty="0" err="1">
                <a:latin typeface="BNPP Sans"/>
              </a:rPr>
              <a:t>going</a:t>
            </a:r>
            <a:r>
              <a:rPr lang="es-PE" sz="2400" dirty="0">
                <a:latin typeface="BNPP Sans"/>
              </a:rPr>
              <a:t> presupuestados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99138AD-A9E0-4BFE-A52C-3B99724C6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29</a:t>
            </a:fld>
            <a:endParaRPr lang="en-GB" noProof="0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xmlns="" id="{2798F45C-CBA2-4A8A-BBEE-429210D552BF}"/>
              </a:ext>
            </a:extLst>
          </p:cNvPr>
          <p:cNvSpPr/>
          <p:nvPr/>
        </p:nvSpPr>
        <p:spPr>
          <a:xfrm>
            <a:off x="1440234" y="1920314"/>
            <a:ext cx="2298909" cy="2448272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xmlns="" id="{A29B33C5-3FFA-4D7A-A079-2286F3E7473B}"/>
              </a:ext>
            </a:extLst>
          </p:cNvPr>
          <p:cNvSpPr/>
          <p:nvPr/>
        </p:nvSpPr>
        <p:spPr>
          <a:xfrm>
            <a:off x="4411302" y="1878843"/>
            <a:ext cx="2160240" cy="244827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xmlns="" id="{7414F712-B0E7-4D1D-8746-C56A3794E2CB}"/>
              </a:ext>
            </a:extLst>
          </p:cNvPr>
          <p:cNvSpPr/>
          <p:nvPr/>
        </p:nvSpPr>
        <p:spPr>
          <a:xfrm>
            <a:off x="1440234" y="1704290"/>
            <a:ext cx="2317647" cy="648072"/>
          </a:xfrm>
          <a:prstGeom prst="roundRect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xmlns="" id="{12AF4604-772B-47EA-892C-9675BB677F36}"/>
              </a:ext>
            </a:extLst>
          </p:cNvPr>
          <p:cNvSpPr/>
          <p:nvPr/>
        </p:nvSpPr>
        <p:spPr>
          <a:xfrm>
            <a:off x="4392563" y="1717314"/>
            <a:ext cx="2197718" cy="648072"/>
          </a:xfrm>
          <a:prstGeom prst="round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3E9B189E-582A-498F-8002-BA0FD0A36304}"/>
              </a:ext>
            </a:extLst>
          </p:cNvPr>
          <p:cNvSpPr txBox="1"/>
          <p:nvPr/>
        </p:nvSpPr>
        <p:spPr>
          <a:xfrm>
            <a:off x="4968627" y="1836093"/>
            <a:ext cx="1152128" cy="1944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400" b="1" dirty="0">
                <a:solidFill>
                  <a:schemeClr val="bg1"/>
                </a:solidFill>
                <a:latin typeface="BNPP Sans"/>
              </a:rPr>
              <a:t> </a:t>
            </a:r>
            <a:r>
              <a:rPr lang="es-PE" sz="1400" b="1" dirty="0" smtClean="0">
                <a:solidFill>
                  <a:schemeClr val="bg1"/>
                </a:solidFill>
                <a:latin typeface="BNPP Sans"/>
              </a:rPr>
              <a:t>Mandatorios locales</a:t>
            </a:r>
            <a:endParaRPr lang="es-PE" sz="1400" b="1" dirty="0">
              <a:solidFill>
                <a:schemeClr val="bg1"/>
              </a:solidFill>
              <a:latin typeface="BNPP Sans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xmlns="" id="{F0540E13-A8F1-4753-9EDC-3C6243F09831}"/>
              </a:ext>
            </a:extLst>
          </p:cNvPr>
          <p:cNvSpPr txBox="1"/>
          <p:nvPr/>
        </p:nvSpPr>
        <p:spPr>
          <a:xfrm>
            <a:off x="1569533" y="1933755"/>
            <a:ext cx="1901644" cy="230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400" b="1" dirty="0">
                <a:solidFill>
                  <a:schemeClr val="bg1"/>
                </a:solidFill>
                <a:latin typeface="BNPP Sans"/>
              </a:rPr>
              <a:t>Transformación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xmlns="" id="{2D215460-3AAD-451D-B5B2-A5DEE9160B54}"/>
              </a:ext>
            </a:extLst>
          </p:cNvPr>
          <p:cNvSpPr/>
          <p:nvPr/>
        </p:nvSpPr>
        <p:spPr>
          <a:xfrm>
            <a:off x="1512242" y="4728626"/>
            <a:ext cx="7958359" cy="6480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xmlns="" id="{4475B618-3ACC-46E9-962F-81C5D4257678}"/>
              </a:ext>
            </a:extLst>
          </p:cNvPr>
          <p:cNvSpPr/>
          <p:nvPr/>
        </p:nvSpPr>
        <p:spPr>
          <a:xfrm>
            <a:off x="1800274" y="4659164"/>
            <a:ext cx="1296144" cy="78783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xmlns="" id="{B42DCB7B-9A9F-4C23-B916-366B73709782}"/>
              </a:ext>
            </a:extLst>
          </p:cNvPr>
          <p:cNvSpPr/>
          <p:nvPr/>
        </p:nvSpPr>
        <p:spPr>
          <a:xfrm>
            <a:off x="7776939" y="4648661"/>
            <a:ext cx="1296144" cy="78783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xmlns="" id="{CD5D67A9-3105-4007-81F8-284F74B4ED18}"/>
              </a:ext>
            </a:extLst>
          </p:cNvPr>
          <p:cNvSpPr txBox="1"/>
          <p:nvPr/>
        </p:nvSpPr>
        <p:spPr>
          <a:xfrm>
            <a:off x="288106" y="4934934"/>
            <a:ext cx="891549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400" b="1" dirty="0">
                <a:latin typeface="BNPP Sans"/>
              </a:rPr>
              <a:t>Man </a:t>
            </a:r>
            <a:r>
              <a:rPr lang="es-PE" sz="1400" b="1" dirty="0" err="1">
                <a:latin typeface="BNPP Sans"/>
              </a:rPr>
              <a:t>days</a:t>
            </a:r>
            <a:endParaRPr lang="es-PE" sz="1400" b="1" dirty="0">
              <a:latin typeface="BNPP Sans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xmlns="" id="{EE7150BA-FE03-4401-A1BD-65272CD3E060}"/>
              </a:ext>
            </a:extLst>
          </p:cNvPr>
          <p:cNvSpPr txBox="1"/>
          <p:nvPr/>
        </p:nvSpPr>
        <p:spPr>
          <a:xfrm>
            <a:off x="2076937" y="4860490"/>
            <a:ext cx="659441" cy="1921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 algn="ctr">
              <a:defRPr sz="1400" b="1">
                <a:latin typeface="BNPP Sans"/>
              </a:defRPr>
            </a:lvl1pPr>
          </a:lstStyle>
          <a:p>
            <a:r>
              <a:rPr lang="es-PE" dirty="0" smtClean="0"/>
              <a:t>401</a:t>
            </a:r>
          </a:p>
          <a:p>
            <a:r>
              <a:rPr lang="es-PE" dirty="0" smtClean="0">
                <a:solidFill>
                  <a:srgbClr val="FFC000"/>
                </a:solidFill>
              </a:rPr>
              <a:t>(60%)</a:t>
            </a:r>
            <a:endParaRPr lang="es-PE" dirty="0">
              <a:solidFill>
                <a:srgbClr val="FFC000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xmlns="" id="{C4D7AA17-0C18-4E77-90C2-820967A3974E}"/>
              </a:ext>
            </a:extLst>
          </p:cNvPr>
          <p:cNvSpPr txBox="1"/>
          <p:nvPr/>
        </p:nvSpPr>
        <p:spPr>
          <a:xfrm>
            <a:off x="8126751" y="4893388"/>
            <a:ext cx="596519" cy="3843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 algn="ctr">
              <a:defRPr sz="1400" b="1">
                <a:latin typeface="BNPP Sans"/>
              </a:defRPr>
            </a:lvl1pPr>
          </a:lstStyle>
          <a:p>
            <a:r>
              <a:rPr lang="es-PE" dirty="0" smtClean="0"/>
              <a:t>116</a:t>
            </a:r>
            <a:endParaRPr lang="es-PE" dirty="0"/>
          </a:p>
          <a:p>
            <a:r>
              <a:rPr lang="es-PE" dirty="0" smtClean="0">
                <a:solidFill>
                  <a:srgbClr val="FFC000"/>
                </a:solidFill>
              </a:rPr>
              <a:t>(17%)</a:t>
            </a:r>
            <a:endParaRPr lang="es-PE" dirty="0">
              <a:solidFill>
                <a:srgbClr val="FFC000"/>
              </a:solidFill>
            </a:endParaRPr>
          </a:p>
        </p:txBody>
      </p:sp>
      <p:pic>
        <p:nvPicPr>
          <p:cNvPr id="11266" name="Picture 2" descr="Resultado de imagen para engranage icon png">
            <a:extLst>
              <a:ext uri="{FF2B5EF4-FFF2-40B4-BE49-F238E27FC236}">
                <a16:creationId xmlns:a16="http://schemas.microsoft.com/office/drawing/2014/main" xmlns="" id="{17C0DF2C-C83E-4833-9BA0-85DE0912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183" y="1220023"/>
            <a:ext cx="426343" cy="42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n relacionada">
            <a:extLst>
              <a:ext uri="{FF2B5EF4-FFF2-40B4-BE49-F238E27FC236}">
                <a16:creationId xmlns:a16="http://schemas.microsoft.com/office/drawing/2014/main" xmlns="" id="{E85965A9-D15C-401E-9C62-04E7A5301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204" y="1174896"/>
            <a:ext cx="529394" cy="52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F6E0AE51-D76F-46D0-98A0-3BDBDB5B1F6D}"/>
              </a:ext>
            </a:extLst>
          </p:cNvPr>
          <p:cNvSpPr txBox="1"/>
          <p:nvPr/>
        </p:nvSpPr>
        <p:spPr>
          <a:xfrm>
            <a:off x="4549970" y="2490911"/>
            <a:ext cx="2030942" cy="10081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200" dirty="0">
                <a:latin typeface="BNPP Sans"/>
              </a:rPr>
              <a:t>Automatización de Reaseguros/ Coaseguros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200" dirty="0">
                <a:latin typeface="BNPP Sans"/>
              </a:rPr>
              <a:t>Generación de envío de comprobantes </a:t>
            </a:r>
            <a:r>
              <a:rPr lang="es-PE" sz="1200" dirty="0" smtClean="0">
                <a:latin typeface="BNPP Sans"/>
              </a:rPr>
              <a:t>electrónicos</a:t>
            </a:r>
            <a:endParaRPr lang="es-PE" sz="1200" dirty="0">
              <a:latin typeface="BNPP Sans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xmlns="" id="{A1FA4931-CA04-4399-B4F1-2773111DA225}"/>
              </a:ext>
            </a:extLst>
          </p:cNvPr>
          <p:cNvSpPr txBox="1"/>
          <p:nvPr/>
        </p:nvSpPr>
        <p:spPr>
          <a:xfrm>
            <a:off x="1540887" y="2567515"/>
            <a:ext cx="2030942" cy="10081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200" dirty="0" err="1">
                <a:latin typeface="BNPP Sans"/>
              </a:rPr>
              <a:t>Claims</a:t>
            </a:r>
            <a:r>
              <a:rPr lang="es-PE" sz="1200" dirty="0">
                <a:latin typeface="BNPP Sans"/>
              </a:rPr>
              <a:t> </a:t>
            </a:r>
            <a:r>
              <a:rPr lang="es-PE" sz="1200" dirty="0" err="1">
                <a:latin typeface="BNPP Sans"/>
              </a:rPr>
              <a:t>Workflow</a:t>
            </a:r>
            <a:endParaRPr lang="es-PE" sz="1200" dirty="0">
              <a:latin typeface="BNPP Sans"/>
            </a:endParaRPr>
          </a:p>
          <a:p>
            <a:pPr marL="171450" indent="-1714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200" dirty="0">
                <a:latin typeface="BNPP Sans"/>
              </a:rPr>
              <a:t>Automatización de la gestión de registro de compras y registro de provisiones</a:t>
            </a:r>
          </a:p>
          <a:p>
            <a:pPr marL="171450" indent="-1714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200" dirty="0">
                <a:latin typeface="BNPP Sans"/>
              </a:rPr>
              <a:t>PIMS ODM </a:t>
            </a:r>
            <a:r>
              <a:rPr lang="es-PE" sz="1200" dirty="0" err="1">
                <a:latin typeface="BNPP Sans"/>
              </a:rPr>
              <a:t>Migration</a:t>
            </a:r>
            <a:endParaRPr lang="es-PE" sz="1200" dirty="0">
              <a:latin typeface="BNPP Sans"/>
            </a:endParaRP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xmlns="" id="{5FFDC9A7-4420-4520-9D3D-0ACCA40287D9}"/>
              </a:ext>
            </a:extLst>
          </p:cNvPr>
          <p:cNvSpPr/>
          <p:nvPr/>
        </p:nvSpPr>
        <p:spPr>
          <a:xfrm>
            <a:off x="144091" y="4513875"/>
            <a:ext cx="1368152" cy="1077574"/>
          </a:xfrm>
          <a:prstGeom prst="rightArrow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xmlns="" id="{90AF35CF-DC60-406D-B795-CFA5E0223E30}"/>
              </a:ext>
            </a:extLst>
          </p:cNvPr>
          <p:cNvSpPr/>
          <p:nvPr/>
        </p:nvSpPr>
        <p:spPr>
          <a:xfrm>
            <a:off x="4752603" y="4644405"/>
            <a:ext cx="1296144" cy="78783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xmlns="" id="{00E5130C-E22F-4900-AA4A-8C4020AE0673}"/>
              </a:ext>
            </a:extLst>
          </p:cNvPr>
          <p:cNvSpPr txBox="1"/>
          <p:nvPr/>
        </p:nvSpPr>
        <p:spPr>
          <a:xfrm>
            <a:off x="5040635" y="4860429"/>
            <a:ext cx="743669" cy="3457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400" b="1" dirty="0" smtClean="0">
                <a:latin typeface="BNPP Sans"/>
              </a:rPr>
              <a:t>151</a:t>
            </a:r>
            <a:endParaRPr lang="es-PE" sz="1400" b="1" dirty="0">
              <a:latin typeface="BNPP Sans"/>
            </a:endParaRPr>
          </a:p>
          <a:p>
            <a:pPr algn="ctr"/>
            <a:r>
              <a:rPr lang="es-PE" sz="1400" b="1" dirty="0" smtClean="0">
                <a:solidFill>
                  <a:srgbClr val="FFC000"/>
                </a:solidFill>
                <a:latin typeface="BNPP Sans"/>
              </a:rPr>
              <a:t>(23%)</a:t>
            </a:r>
            <a:endParaRPr lang="es-PE" sz="1400" b="1" dirty="0">
              <a:solidFill>
                <a:srgbClr val="FFC000"/>
              </a:solidFill>
              <a:latin typeface="BNPP Sans"/>
            </a:endParaRPr>
          </a:p>
        </p:txBody>
      </p:sp>
      <p:cxnSp>
        <p:nvCxnSpPr>
          <p:cNvPr id="11" name="10 Conector recto"/>
          <p:cNvCxnSpPr/>
          <p:nvPr/>
        </p:nvCxnSpPr>
        <p:spPr>
          <a:xfrm>
            <a:off x="3972308" y="1500046"/>
            <a:ext cx="0" cy="28036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: esquinas redondeadas 14">
            <a:extLst>
              <a:ext uri="{FF2B5EF4-FFF2-40B4-BE49-F238E27FC236}">
                <a16:creationId xmlns:a16="http://schemas.microsoft.com/office/drawing/2014/main" xmlns="" id="{8CA4D59D-7427-4135-85B6-71FFD5173B7E}"/>
              </a:ext>
            </a:extLst>
          </p:cNvPr>
          <p:cNvSpPr/>
          <p:nvPr/>
        </p:nvSpPr>
        <p:spPr>
          <a:xfrm>
            <a:off x="7632926" y="1116013"/>
            <a:ext cx="1531620" cy="768066"/>
          </a:xfrm>
          <a:prstGeom prst="roundRect">
            <a:avLst/>
          </a:prstGeom>
          <a:noFill/>
          <a:ln w="317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29" name="Rectángulo: esquinas redondeadas 8">
            <a:extLst>
              <a:ext uri="{FF2B5EF4-FFF2-40B4-BE49-F238E27FC236}">
                <a16:creationId xmlns:a16="http://schemas.microsoft.com/office/drawing/2014/main" xmlns="" id="{A29B33C5-3FFA-4D7A-A079-2286F3E7473B}"/>
              </a:ext>
            </a:extLst>
          </p:cNvPr>
          <p:cNvSpPr/>
          <p:nvPr/>
        </p:nvSpPr>
        <p:spPr>
          <a:xfrm>
            <a:off x="7291623" y="1878843"/>
            <a:ext cx="2160240" cy="244827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32" name="Rectángulo: esquinas redondeadas 11">
            <a:extLst>
              <a:ext uri="{FF2B5EF4-FFF2-40B4-BE49-F238E27FC236}">
                <a16:creationId xmlns:a16="http://schemas.microsoft.com/office/drawing/2014/main" xmlns="" id="{12AF4604-772B-47EA-892C-9675BB677F36}"/>
              </a:ext>
            </a:extLst>
          </p:cNvPr>
          <p:cNvSpPr/>
          <p:nvPr/>
        </p:nvSpPr>
        <p:spPr>
          <a:xfrm>
            <a:off x="7272884" y="1717314"/>
            <a:ext cx="2197718" cy="648072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33" name="CuadroTexto 15">
            <a:extLst>
              <a:ext uri="{FF2B5EF4-FFF2-40B4-BE49-F238E27FC236}">
                <a16:creationId xmlns:a16="http://schemas.microsoft.com/office/drawing/2014/main" xmlns="" id="{3E9B189E-582A-498F-8002-BA0FD0A36304}"/>
              </a:ext>
            </a:extLst>
          </p:cNvPr>
          <p:cNvSpPr txBox="1"/>
          <p:nvPr/>
        </p:nvSpPr>
        <p:spPr>
          <a:xfrm>
            <a:off x="7901190" y="1836093"/>
            <a:ext cx="1152128" cy="1944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400" b="1" dirty="0">
                <a:solidFill>
                  <a:schemeClr val="bg1"/>
                </a:solidFill>
                <a:latin typeface="BNPP Sans"/>
              </a:rPr>
              <a:t> </a:t>
            </a:r>
            <a:r>
              <a:rPr lang="es-PE" sz="1400" b="1" dirty="0" smtClean="0">
                <a:solidFill>
                  <a:schemeClr val="bg1"/>
                </a:solidFill>
                <a:latin typeface="BNPP Sans"/>
              </a:rPr>
              <a:t>Mandatorios</a:t>
            </a:r>
          </a:p>
          <a:p>
            <a:pPr algn="ctr"/>
            <a:r>
              <a:rPr lang="es-PE" sz="1400" b="1" dirty="0" smtClean="0">
                <a:solidFill>
                  <a:schemeClr val="bg1"/>
                </a:solidFill>
                <a:latin typeface="BNPP Sans"/>
              </a:rPr>
              <a:t>regionales</a:t>
            </a:r>
            <a:endParaRPr lang="es-PE" sz="1400" b="1" dirty="0">
              <a:solidFill>
                <a:schemeClr val="bg1"/>
              </a:solidFill>
              <a:latin typeface="BNPP Sans"/>
            </a:endParaRPr>
          </a:p>
        </p:txBody>
      </p:sp>
      <p:pic>
        <p:nvPicPr>
          <p:cNvPr id="34" name="Picture 6" descr="Imagen relacionada">
            <a:extLst>
              <a:ext uri="{FF2B5EF4-FFF2-40B4-BE49-F238E27FC236}">
                <a16:creationId xmlns:a16="http://schemas.microsoft.com/office/drawing/2014/main" xmlns="" id="{E85965A9-D15C-401E-9C62-04E7A5301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525" y="1174896"/>
            <a:ext cx="529394" cy="52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uadroTexto 1">
            <a:extLst>
              <a:ext uri="{FF2B5EF4-FFF2-40B4-BE49-F238E27FC236}">
                <a16:creationId xmlns:a16="http://schemas.microsoft.com/office/drawing/2014/main" xmlns="" id="{F6E0AE51-D76F-46D0-98A0-3BDBDB5B1F6D}"/>
              </a:ext>
            </a:extLst>
          </p:cNvPr>
          <p:cNvSpPr txBox="1"/>
          <p:nvPr/>
        </p:nvSpPr>
        <p:spPr>
          <a:xfrm>
            <a:off x="7383265" y="2567515"/>
            <a:ext cx="2030942" cy="2092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200" dirty="0" err="1" smtClean="0">
                <a:latin typeface="BNPP Sans"/>
              </a:rPr>
              <a:t>Corporate</a:t>
            </a:r>
            <a:r>
              <a:rPr lang="es-PE" sz="1200" dirty="0" smtClean="0">
                <a:latin typeface="BNPP Sans"/>
              </a:rPr>
              <a:t> </a:t>
            </a:r>
            <a:r>
              <a:rPr lang="es-PE" sz="1200" dirty="0">
                <a:latin typeface="BNPP Sans"/>
              </a:rPr>
              <a:t>IT </a:t>
            </a:r>
            <a:r>
              <a:rPr lang="es-PE" sz="1200" dirty="0" err="1" smtClean="0">
                <a:latin typeface="BNPP Sans"/>
              </a:rPr>
              <a:t>Mandatory</a:t>
            </a:r>
            <a:endParaRPr lang="es-PE" sz="1200" dirty="0" smtClean="0">
              <a:latin typeface="BNPP Sans"/>
            </a:endParaRPr>
          </a:p>
          <a:p>
            <a:pPr>
              <a:lnSpc>
                <a:spcPct val="120000"/>
              </a:lnSpc>
            </a:pPr>
            <a:r>
              <a:rPr lang="es-PE" sz="1200" dirty="0" smtClean="0">
                <a:latin typeface="BNPP Sans"/>
              </a:rPr>
              <a:t>     (</a:t>
            </a:r>
            <a:r>
              <a:rPr lang="es-PE" sz="1200" dirty="0" err="1" smtClean="0">
                <a:latin typeface="BNPP Sans"/>
              </a:rPr>
              <a:t>Cyberseguridad</a:t>
            </a:r>
            <a:r>
              <a:rPr lang="es-PE" sz="1200" dirty="0" smtClean="0">
                <a:latin typeface="BNPP Sans"/>
              </a:rPr>
              <a:t>)</a:t>
            </a:r>
            <a:endParaRPr lang="es-PE" sz="1200" dirty="0">
              <a:latin typeface="BNPP Sans"/>
            </a:endParaRPr>
          </a:p>
        </p:txBody>
      </p:sp>
      <p:cxnSp>
        <p:nvCxnSpPr>
          <p:cNvPr id="36" name="35 Conector recto"/>
          <p:cNvCxnSpPr/>
          <p:nvPr/>
        </p:nvCxnSpPr>
        <p:spPr>
          <a:xfrm>
            <a:off x="9865171" y="1564965"/>
            <a:ext cx="0" cy="28036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18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1653990" y="1973977"/>
            <a:ext cx="8704329" cy="687507"/>
            <a:chOff x="1406605" y="3053593"/>
            <a:chExt cx="7368744" cy="516947"/>
          </a:xfrm>
        </p:grpSpPr>
        <p:sp>
          <p:nvSpPr>
            <p:cNvPr id="7" name="Espace réservé du texte 11"/>
            <p:cNvSpPr txBox="1">
              <a:spLocks/>
            </p:cNvSpPr>
            <p:nvPr/>
          </p:nvSpPr>
          <p:spPr>
            <a:xfrm>
              <a:off x="2079077" y="3053593"/>
              <a:ext cx="6696272" cy="456335"/>
            </a:xfrm>
            <a:prstGeom prst="rect">
              <a:avLst/>
            </a:prstGeom>
          </p:spPr>
          <p:txBody>
            <a:bodyPr vert="horz" lIns="0" tIns="0" rIns="0" bIns="0" rtlCol="0" anchor="t" anchorCtr="0">
              <a:spAutoFit/>
            </a:bodyPr>
            <a:lstStyle>
              <a:lvl1pPr marL="720725" indent="-720725" algn="l" defTabSz="914400" rtl="0" eaLnBrk="1" latinLnBrk="0" hangingPunct="1">
                <a:lnSpc>
                  <a:spcPct val="150000"/>
                </a:lnSpc>
                <a:spcBef>
                  <a:spcPts val="200"/>
                </a:spcBef>
                <a:buClr>
                  <a:schemeClr val="accent1"/>
                </a:buClr>
                <a:buSzPct val="100000"/>
                <a:buFont typeface="+mj-lt"/>
                <a:buAutoNum type="arabicPeriod"/>
                <a:tabLst>
                  <a:tab pos="2690813" algn="l"/>
                </a:tabLst>
                <a:defRPr sz="3200" b="1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73150" indent="-352425" algn="l" defTabSz="914400" rtl="0" eaLnBrk="1" latinLnBrk="0" hangingPunct="1">
                <a:spcBef>
                  <a:spcPts val="200"/>
                </a:spcBef>
                <a:buClr>
                  <a:schemeClr val="accent1"/>
                </a:buClr>
                <a:buSzPct val="90000"/>
                <a:buFont typeface="+mj-lt"/>
                <a:buAutoNum type="alphaUcPeriod"/>
                <a:tabLst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ts val="200"/>
                </a:spcBef>
                <a:buFont typeface="Wingdings" panose="05000000000000000000" pitchFamily="2" charset="2"/>
                <a:buNone/>
                <a:defRPr sz="1800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ts val="200"/>
                </a:spcBef>
                <a:buFont typeface="Wingdings" panose="05000000000000000000" pitchFamily="2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ts val="200"/>
                </a:spcBef>
                <a:buFontTx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+mj-lt"/>
                <a:buNone/>
              </a:pPr>
              <a:r>
                <a:rPr lang="en-GB" sz="3000" dirty="0"/>
                <a:t>MERCADO LOCAL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06605" y="3066484"/>
              <a:ext cx="504056" cy="504056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2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30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417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3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407984"/>
              </p:ext>
            </p:extLst>
          </p:nvPr>
        </p:nvGraphicFramePr>
        <p:xfrm>
          <a:off x="1536700" y="987425"/>
          <a:ext cx="8977313" cy="4737100"/>
        </p:xfrm>
        <a:graphic>
          <a:graphicData uri="http://schemas.openxmlformats.org/drawingml/2006/table">
            <a:tbl>
              <a:tblPr/>
              <a:tblGrid>
                <a:gridCol w="2160588"/>
                <a:gridCol w="1655762"/>
                <a:gridCol w="1657350"/>
                <a:gridCol w="1800225"/>
                <a:gridCol w="1703388"/>
              </a:tblGrid>
              <a:tr h="881063">
                <a:tc>
                  <a:txBody>
                    <a:bodyPr/>
                    <a:lstStyle>
                      <a:lvl1pPr eaLnBrk="0" hangingPunct="0">
                        <a:spcBef>
                          <a:spcPts val="200"/>
                        </a:spcBef>
                        <a:buClr>
                          <a:srgbClr val="008578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200">
                          <a:solidFill>
                            <a:schemeClr val="accent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ts val="200"/>
                        </a:spcBef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s-ES" sz="1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51" marR="91451"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200"/>
                        </a:spcBef>
                        <a:buClr>
                          <a:srgbClr val="008578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200">
                          <a:solidFill>
                            <a:schemeClr val="accent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ts val="200"/>
                        </a:spcBef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s-ES" sz="19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51" marR="91451"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200"/>
                        </a:spcBef>
                        <a:buClr>
                          <a:srgbClr val="008578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200">
                          <a:solidFill>
                            <a:schemeClr val="accent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ts val="200"/>
                        </a:spcBef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s-ES" sz="19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51" marR="91451"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200"/>
                        </a:spcBef>
                        <a:buClr>
                          <a:srgbClr val="008578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200">
                          <a:solidFill>
                            <a:schemeClr val="accent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ts val="200"/>
                        </a:spcBef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s-ES" sz="19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51" marR="91451"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200"/>
                        </a:spcBef>
                        <a:buClr>
                          <a:srgbClr val="008578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200">
                          <a:solidFill>
                            <a:schemeClr val="accent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ts val="200"/>
                        </a:spcBef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s-ES" sz="19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51" marR="91451"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5925">
                <a:tc>
                  <a:txBody>
                    <a:bodyPr/>
                    <a:lstStyle>
                      <a:lvl1pPr eaLnBrk="0" hangingPunct="0">
                        <a:spcBef>
                          <a:spcPts val="200"/>
                        </a:spcBef>
                        <a:buClr>
                          <a:srgbClr val="008578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200">
                          <a:solidFill>
                            <a:schemeClr val="accent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ts val="200"/>
                        </a:spcBef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E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NPP Sans" pitchFamily="50" charset="0"/>
                          <a:cs typeface="Arial" pitchFamily="34" charset="0"/>
                        </a:rPr>
                        <a:t>  13</a:t>
                      </a:r>
                    </a:p>
                  </a:txBody>
                  <a:tcPr marL="91451" marR="91451"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200"/>
                        </a:spcBef>
                        <a:buClr>
                          <a:srgbClr val="008578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200">
                          <a:solidFill>
                            <a:schemeClr val="accent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ts val="200"/>
                        </a:spcBef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E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NPP Sans" pitchFamily="50" charset="0"/>
                          <a:cs typeface="Arial" pitchFamily="34" charset="0"/>
                        </a:rPr>
                        <a:t>  7</a:t>
                      </a:r>
                    </a:p>
                  </a:txBody>
                  <a:tcPr marL="91451" marR="91451"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200"/>
                        </a:spcBef>
                        <a:buClr>
                          <a:srgbClr val="008578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200">
                          <a:solidFill>
                            <a:schemeClr val="accent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ts val="200"/>
                        </a:spcBef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E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NPP Sans" pitchFamily="50" charset="0"/>
                          <a:cs typeface="Arial" pitchFamily="34" charset="0"/>
                        </a:rPr>
                        <a:t> 4</a:t>
                      </a:r>
                    </a:p>
                  </a:txBody>
                  <a:tcPr marL="91451" marR="91451"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200"/>
                        </a:spcBef>
                        <a:buClr>
                          <a:srgbClr val="008578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200">
                          <a:solidFill>
                            <a:schemeClr val="accent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ts val="200"/>
                        </a:spcBef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E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NPP Sans" pitchFamily="50" charset="0"/>
                          <a:cs typeface="Arial" pitchFamily="34" charset="0"/>
                        </a:rPr>
                        <a:t>     7</a:t>
                      </a:r>
                    </a:p>
                  </a:txBody>
                  <a:tcPr marL="91451" marR="91451"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200"/>
                        </a:spcBef>
                        <a:buClr>
                          <a:srgbClr val="008578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200">
                          <a:solidFill>
                            <a:schemeClr val="accent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ts val="200"/>
                        </a:spcBef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E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NPP Sans" pitchFamily="50" charset="0"/>
                          <a:cs typeface="Arial" pitchFamily="34" charset="0"/>
                        </a:rPr>
                        <a:t>    4</a:t>
                      </a:r>
                    </a:p>
                  </a:txBody>
                  <a:tcPr marL="91451" marR="91451"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0112">
                <a:tc>
                  <a:txBody>
                    <a:bodyPr/>
                    <a:lstStyle>
                      <a:lvl1pPr eaLnBrk="0" hangingPunct="0">
                        <a:spcBef>
                          <a:spcPts val="200"/>
                        </a:spcBef>
                        <a:buClr>
                          <a:srgbClr val="008578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200">
                          <a:solidFill>
                            <a:schemeClr val="accent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ts val="200"/>
                        </a:spcBef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s-E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51" marR="91451"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200"/>
                        </a:spcBef>
                        <a:buClr>
                          <a:srgbClr val="008578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200">
                          <a:solidFill>
                            <a:schemeClr val="accent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ts val="200"/>
                        </a:spcBef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s-ES" sz="19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51" marR="91451"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200"/>
                        </a:spcBef>
                        <a:buClr>
                          <a:srgbClr val="008578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200">
                          <a:solidFill>
                            <a:schemeClr val="accent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ts val="200"/>
                        </a:spcBef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s-ES" sz="19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51" marR="91451"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200"/>
                        </a:spcBef>
                        <a:buClr>
                          <a:srgbClr val="008578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200">
                          <a:solidFill>
                            <a:schemeClr val="accent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ts val="200"/>
                        </a:spcBef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s-E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51" marR="91451"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200"/>
                        </a:spcBef>
                        <a:buClr>
                          <a:srgbClr val="008578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ts val="200"/>
                        </a:spcBef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200">
                          <a:solidFill>
                            <a:schemeClr val="accent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ts val="200"/>
                        </a:spcBef>
                        <a:buFont typeface="Wingdings" pitchFamily="2" charset="2"/>
                        <a:defRPr sz="1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ts val="200"/>
                        </a:spcBef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s-E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51" marR="91451"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0" name="79 Rectángulo"/>
          <p:cNvSpPr/>
          <p:nvPr/>
        </p:nvSpPr>
        <p:spPr>
          <a:xfrm>
            <a:off x="82550" y="2446337"/>
            <a:ext cx="1549400" cy="269557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400">
              <a:cs typeface="Arial" pitchFamily="34" charset="0"/>
            </a:endParaRPr>
          </a:p>
        </p:txBody>
      </p:sp>
      <p:sp>
        <p:nvSpPr>
          <p:cNvPr id="78" name="77 Rectángulo"/>
          <p:cNvSpPr/>
          <p:nvPr/>
        </p:nvSpPr>
        <p:spPr>
          <a:xfrm>
            <a:off x="71438" y="1009650"/>
            <a:ext cx="1560512" cy="70485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400">
              <a:cs typeface="Arial" pitchFamily="34" charset="0"/>
            </a:endParaRPr>
          </a:p>
        </p:txBody>
      </p:sp>
      <p:sp>
        <p:nvSpPr>
          <p:cNvPr id="138244" name="2 Título"/>
          <p:cNvSpPr>
            <a:spLocks noGrp="1"/>
          </p:cNvSpPr>
          <p:nvPr>
            <p:ph type="title"/>
          </p:nvPr>
        </p:nvSpPr>
        <p:spPr>
          <a:xfrm>
            <a:off x="404813" y="115888"/>
            <a:ext cx="9993312" cy="744537"/>
          </a:xfrm>
        </p:spPr>
        <p:txBody>
          <a:bodyPr/>
          <a:lstStyle/>
          <a:p>
            <a:pPr eaLnBrk="1" hangingPunct="1"/>
            <a:r>
              <a:rPr lang="es-PE" altLang="es-PE" sz="2000" dirty="0" smtClean="0">
                <a:latin typeface="BNPP Sans" pitchFamily="50" charset="0"/>
              </a:rPr>
              <a:t>Iniciativas</a:t>
            </a:r>
          </a:p>
        </p:txBody>
      </p:sp>
      <p:sp>
        <p:nvSpPr>
          <p:cNvPr id="138245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958388" y="6438900"/>
            <a:ext cx="212725" cy="180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1363" indent="-284163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1413" indent="-227013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598613" indent="-227013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5813" indent="-227013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3013" indent="-2270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0213" indent="-2270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7413" indent="-2270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4613" indent="-2270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fld id="{7D333FF9-C519-4BDF-816E-D7343CF2AB2B}" type="slidenum">
              <a:rPr lang="en-GB" altLang="es-PE" smtClean="0"/>
              <a:pPr eaLnBrk="1" hangingPunct="1">
                <a:spcBef>
                  <a:spcPct val="0"/>
                </a:spcBef>
                <a:buClrTx/>
                <a:buSzTx/>
              </a:pPr>
              <a:t>30</a:t>
            </a:fld>
            <a:endParaRPr lang="en-GB" altLang="es-PE" smtClean="0"/>
          </a:p>
        </p:txBody>
      </p:sp>
      <p:pic>
        <p:nvPicPr>
          <p:cNvPr id="13826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6" t="17557" r="72766" b="66719"/>
          <a:stretch>
            <a:fillRect/>
          </a:stretch>
        </p:blipFill>
        <p:spPr bwMode="auto">
          <a:xfrm>
            <a:off x="5821363" y="938212"/>
            <a:ext cx="792162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63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6" t="33279" r="72768" b="50996"/>
          <a:stretch>
            <a:fillRect/>
          </a:stretch>
        </p:blipFill>
        <p:spPr bwMode="auto">
          <a:xfrm>
            <a:off x="4213225" y="973137"/>
            <a:ext cx="73342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6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6" t="49004" r="72768" b="35272"/>
          <a:stretch>
            <a:fillRect/>
          </a:stretch>
        </p:blipFill>
        <p:spPr bwMode="auto">
          <a:xfrm>
            <a:off x="9415463" y="1017587"/>
            <a:ext cx="754062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6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6" t="64728" r="72768" b="19543"/>
          <a:stretch>
            <a:fillRect/>
          </a:stretch>
        </p:blipFill>
        <p:spPr bwMode="auto">
          <a:xfrm>
            <a:off x="2273300" y="985837"/>
            <a:ext cx="7921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6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6" t="80457" r="72041" b="3816"/>
          <a:stretch>
            <a:fillRect/>
          </a:stretch>
        </p:blipFill>
        <p:spPr bwMode="auto">
          <a:xfrm>
            <a:off x="7632923" y="973137"/>
            <a:ext cx="8636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67" name="44 CuadroTexto"/>
          <p:cNvSpPr txBox="1">
            <a:spLocks noChangeArrowheads="1"/>
          </p:cNvSpPr>
          <p:nvPr/>
        </p:nvSpPr>
        <p:spPr bwMode="auto">
          <a:xfrm>
            <a:off x="1728788" y="2451100"/>
            <a:ext cx="2016125" cy="269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ts val="138"/>
              </a:spcBef>
              <a:buClrTx/>
              <a:buSzTx/>
            </a:pPr>
            <a:r>
              <a:rPr lang="es-ES_tradnl" altLang="es-ES" sz="1000" dirty="0" err="1">
                <a:solidFill>
                  <a:srgbClr val="000000"/>
                </a:solidFill>
              </a:rPr>
              <a:t>Satelite</a:t>
            </a:r>
            <a:r>
              <a:rPr lang="es-ES_tradnl" altLang="es-ES" sz="1000" dirty="0">
                <a:solidFill>
                  <a:srgbClr val="000000"/>
                </a:solidFill>
              </a:rPr>
              <a:t> de Producción </a:t>
            </a:r>
          </a:p>
          <a:p>
            <a:pPr algn="ctr" eaLnBrk="1" hangingPunct="1">
              <a:lnSpc>
                <a:spcPct val="150000"/>
              </a:lnSpc>
              <a:spcBef>
                <a:spcPts val="138"/>
              </a:spcBef>
              <a:buClrTx/>
              <a:buSzTx/>
            </a:pPr>
            <a:r>
              <a:rPr lang="es-ES_tradnl" altLang="es-ES" sz="1000" dirty="0">
                <a:solidFill>
                  <a:srgbClr val="000000"/>
                </a:solidFill>
              </a:rPr>
              <a:t>Mejoras </a:t>
            </a:r>
            <a:r>
              <a:rPr lang="es-ES_tradnl" altLang="es-ES" sz="1000" dirty="0" err="1">
                <a:solidFill>
                  <a:srgbClr val="000000"/>
                </a:solidFill>
              </a:rPr>
              <a:t>Datamart</a:t>
            </a:r>
            <a:endParaRPr lang="es-ES_tradnl" altLang="es-ES" sz="1000" dirty="0">
              <a:solidFill>
                <a:srgbClr val="000000"/>
              </a:solidFill>
            </a:endParaRPr>
          </a:p>
          <a:p>
            <a:pPr algn="ctr" eaLnBrk="1" hangingPunct="1">
              <a:lnSpc>
                <a:spcPct val="150000"/>
              </a:lnSpc>
              <a:spcBef>
                <a:spcPts val="138"/>
              </a:spcBef>
              <a:buClrTx/>
              <a:buSzTx/>
            </a:pPr>
            <a:r>
              <a:rPr lang="es-ES_tradnl" altLang="es-ES" sz="1000" dirty="0">
                <a:solidFill>
                  <a:srgbClr val="000000"/>
                </a:solidFill>
              </a:rPr>
              <a:t>Digitalización de documentos</a:t>
            </a:r>
            <a:endParaRPr lang="es-ES" altLang="es-ES" sz="1000" dirty="0">
              <a:solidFill>
                <a:srgbClr val="000000"/>
              </a:solidFill>
            </a:endParaRPr>
          </a:p>
          <a:p>
            <a:pPr algn="ctr" eaLnBrk="1" hangingPunct="1">
              <a:lnSpc>
                <a:spcPct val="150000"/>
              </a:lnSpc>
              <a:spcBef>
                <a:spcPts val="138"/>
              </a:spcBef>
              <a:buClrTx/>
              <a:buSzTx/>
            </a:pPr>
            <a:r>
              <a:rPr lang="es-ES_tradnl" altLang="es-ES" sz="1000" dirty="0">
                <a:solidFill>
                  <a:srgbClr val="000000"/>
                </a:solidFill>
              </a:rPr>
              <a:t>Automatización de conciliaciones</a:t>
            </a:r>
            <a:endParaRPr lang="es-ES" altLang="es-ES" sz="1000" dirty="0">
              <a:solidFill>
                <a:srgbClr val="000000"/>
              </a:solidFill>
            </a:endParaRPr>
          </a:p>
          <a:p>
            <a:pPr algn="ctr" eaLnBrk="1" hangingPunct="1">
              <a:lnSpc>
                <a:spcPct val="150000"/>
              </a:lnSpc>
              <a:spcBef>
                <a:spcPts val="138"/>
              </a:spcBef>
              <a:buClrTx/>
              <a:buSzTx/>
            </a:pPr>
            <a:r>
              <a:rPr lang="es-ES_tradnl" altLang="es-ES" sz="1000" dirty="0" err="1">
                <a:solidFill>
                  <a:srgbClr val="000000"/>
                </a:solidFill>
              </a:rPr>
              <a:t>Workflow</a:t>
            </a:r>
            <a:r>
              <a:rPr lang="es-ES_tradnl" altLang="es-ES" sz="1000" dirty="0">
                <a:solidFill>
                  <a:srgbClr val="000000"/>
                </a:solidFill>
              </a:rPr>
              <a:t> de contratos Legal</a:t>
            </a:r>
          </a:p>
          <a:p>
            <a:pPr algn="ctr" eaLnBrk="1" hangingPunct="1">
              <a:lnSpc>
                <a:spcPct val="150000"/>
              </a:lnSpc>
              <a:spcBef>
                <a:spcPts val="138"/>
              </a:spcBef>
              <a:buClrTx/>
              <a:buSzTx/>
            </a:pPr>
            <a:r>
              <a:rPr lang="es-ES_tradnl" altLang="es-ES" sz="1000" dirty="0">
                <a:solidFill>
                  <a:srgbClr val="000000"/>
                </a:solidFill>
              </a:rPr>
              <a:t>Base única de clientes</a:t>
            </a:r>
          </a:p>
          <a:p>
            <a:pPr algn="ctr" eaLnBrk="1" hangingPunct="1">
              <a:lnSpc>
                <a:spcPct val="150000"/>
              </a:lnSpc>
              <a:spcBef>
                <a:spcPts val="138"/>
              </a:spcBef>
              <a:buClrTx/>
              <a:buSzTx/>
            </a:pPr>
            <a:r>
              <a:rPr lang="es-ES_tradnl" altLang="es-ES" sz="1000" dirty="0">
                <a:solidFill>
                  <a:srgbClr val="000000"/>
                </a:solidFill>
              </a:rPr>
              <a:t>Automatización SUN </a:t>
            </a:r>
            <a:r>
              <a:rPr lang="es-ES_tradnl" altLang="es-ES" sz="1000" dirty="0" err="1">
                <a:solidFill>
                  <a:srgbClr val="000000"/>
                </a:solidFill>
              </a:rPr>
              <a:t>Account</a:t>
            </a:r>
            <a:r>
              <a:rPr lang="es-ES_tradnl" altLang="es-ES" sz="1000" dirty="0">
                <a:solidFill>
                  <a:srgbClr val="000000"/>
                </a:solidFill>
              </a:rPr>
              <a:t> </a:t>
            </a:r>
          </a:p>
          <a:p>
            <a:pPr algn="ctr" eaLnBrk="1" hangingPunct="1">
              <a:lnSpc>
                <a:spcPct val="150000"/>
              </a:lnSpc>
              <a:spcBef>
                <a:spcPts val="138"/>
              </a:spcBef>
              <a:buClrTx/>
              <a:buSzTx/>
            </a:pPr>
            <a:r>
              <a:rPr lang="es-ES_tradnl" altLang="es-ES" sz="1000" dirty="0">
                <a:solidFill>
                  <a:srgbClr val="000000"/>
                </a:solidFill>
              </a:rPr>
              <a:t>Pagos electrónicos SBK</a:t>
            </a:r>
          </a:p>
          <a:p>
            <a:pPr algn="ctr" eaLnBrk="1" hangingPunct="1">
              <a:lnSpc>
                <a:spcPct val="150000"/>
              </a:lnSpc>
              <a:spcBef>
                <a:spcPts val="138"/>
              </a:spcBef>
              <a:buClrTx/>
              <a:buSzTx/>
            </a:pPr>
            <a:r>
              <a:rPr lang="es-ES_tradnl" altLang="es-ES" sz="1000" dirty="0" err="1">
                <a:solidFill>
                  <a:srgbClr val="000000"/>
                </a:solidFill>
              </a:rPr>
              <a:t>Aut</a:t>
            </a:r>
            <a:r>
              <a:rPr lang="es-ES_tradnl" altLang="es-ES" sz="1000" dirty="0">
                <a:solidFill>
                  <a:srgbClr val="000000"/>
                </a:solidFill>
              </a:rPr>
              <a:t>. Aprobación Docs. Normativos</a:t>
            </a:r>
          </a:p>
          <a:p>
            <a:pPr algn="ctr" eaLnBrk="1" hangingPunct="1">
              <a:lnSpc>
                <a:spcPct val="150000"/>
              </a:lnSpc>
              <a:spcBef>
                <a:spcPts val="138"/>
              </a:spcBef>
              <a:buClrTx/>
              <a:buSzTx/>
            </a:pPr>
            <a:r>
              <a:rPr lang="es-ES_tradnl" altLang="es-ES" sz="1000" dirty="0" err="1">
                <a:solidFill>
                  <a:srgbClr val="000000"/>
                </a:solidFill>
              </a:rPr>
              <a:t>Aut</a:t>
            </a:r>
            <a:r>
              <a:rPr lang="es-ES_tradnl" altLang="es-ES" sz="1000" dirty="0">
                <a:solidFill>
                  <a:srgbClr val="000000"/>
                </a:solidFill>
              </a:rPr>
              <a:t>. Aprobación Intermediarios (KYI) </a:t>
            </a:r>
          </a:p>
          <a:p>
            <a:pPr algn="ctr" eaLnBrk="1" hangingPunct="1">
              <a:lnSpc>
                <a:spcPct val="150000"/>
              </a:lnSpc>
              <a:spcBef>
                <a:spcPts val="138"/>
              </a:spcBef>
              <a:buClrTx/>
              <a:buSzTx/>
            </a:pPr>
            <a:r>
              <a:rPr lang="es-ES_tradnl" altLang="es-ES" sz="1000" dirty="0">
                <a:solidFill>
                  <a:srgbClr val="000000"/>
                </a:solidFill>
              </a:rPr>
              <a:t>Soluciones </a:t>
            </a:r>
            <a:r>
              <a:rPr lang="es-ES_tradnl" altLang="es-ES" sz="1000" dirty="0" err="1">
                <a:solidFill>
                  <a:srgbClr val="000000"/>
                </a:solidFill>
              </a:rPr>
              <a:t>Robotic</a:t>
            </a:r>
            <a:r>
              <a:rPr lang="es-ES_tradnl" altLang="es-ES" sz="1000" dirty="0">
                <a:solidFill>
                  <a:srgbClr val="000000"/>
                </a:solidFill>
              </a:rPr>
              <a:t>(RPA) </a:t>
            </a:r>
          </a:p>
          <a:p>
            <a:pPr algn="ctr" eaLnBrk="1" hangingPunct="1">
              <a:spcBef>
                <a:spcPct val="0"/>
              </a:spcBef>
              <a:buClrTx/>
              <a:buSzTx/>
            </a:pPr>
            <a:endParaRPr lang="es-ES" altLang="es-ES" sz="1000" dirty="0">
              <a:solidFill>
                <a:srgbClr val="000000"/>
              </a:solidFill>
            </a:endParaRPr>
          </a:p>
        </p:txBody>
      </p:sp>
      <p:sp>
        <p:nvSpPr>
          <p:cNvPr id="138268" name="46 CuadroTexto"/>
          <p:cNvSpPr txBox="1">
            <a:spLocks noChangeArrowheads="1"/>
          </p:cNvSpPr>
          <p:nvPr/>
        </p:nvSpPr>
        <p:spPr bwMode="auto">
          <a:xfrm>
            <a:off x="5355084" y="2503487"/>
            <a:ext cx="1655762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_tradnl" altLang="es-ES" sz="1000">
                <a:solidFill>
                  <a:srgbClr val="000000"/>
                </a:solidFill>
              </a:rPr>
              <a:t>Envío de Pólizas por email</a:t>
            </a:r>
            <a:endParaRPr lang="es-ES" altLang="es-ES" sz="1000">
              <a:solidFill>
                <a:srgbClr val="000000"/>
              </a:solidFill>
            </a:endParaRPr>
          </a:p>
        </p:txBody>
      </p:sp>
      <p:sp>
        <p:nvSpPr>
          <p:cNvPr id="138269" name="47 CuadroTexto"/>
          <p:cNvSpPr txBox="1">
            <a:spLocks noChangeArrowheads="1"/>
          </p:cNvSpPr>
          <p:nvPr/>
        </p:nvSpPr>
        <p:spPr bwMode="auto">
          <a:xfrm>
            <a:off x="3913188" y="2506662"/>
            <a:ext cx="13684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_tradnl" altLang="es-ES" sz="1000">
                <a:solidFill>
                  <a:srgbClr val="000000"/>
                </a:solidFill>
              </a:rPr>
              <a:t>Workflow de DPS</a:t>
            </a:r>
            <a:endParaRPr lang="es-ES" altLang="es-ES" sz="1000">
              <a:solidFill>
                <a:srgbClr val="000000"/>
              </a:solidFill>
            </a:endParaRPr>
          </a:p>
        </p:txBody>
      </p:sp>
      <p:sp>
        <p:nvSpPr>
          <p:cNvPr id="138270" name="48 CuadroTexto"/>
          <p:cNvSpPr txBox="1">
            <a:spLocks noChangeArrowheads="1"/>
          </p:cNvSpPr>
          <p:nvPr/>
        </p:nvSpPr>
        <p:spPr bwMode="auto">
          <a:xfrm>
            <a:off x="8823771" y="2490787"/>
            <a:ext cx="2016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_tradnl" altLang="es-ES" sz="1000">
                <a:solidFill>
                  <a:srgbClr val="000000"/>
                </a:solidFill>
              </a:rPr>
              <a:t>Workflow de IDN</a:t>
            </a:r>
            <a:endParaRPr lang="es-ES" altLang="es-ES" sz="1000">
              <a:solidFill>
                <a:srgbClr val="000000"/>
              </a:solidFill>
            </a:endParaRPr>
          </a:p>
        </p:txBody>
      </p:sp>
      <p:sp>
        <p:nvSpPr>
          <p:cNvPr id="138271" name="52 CuadroTexto"/>
          <p:cNvSpPr txBox="1">
            <a:spLocks noChangeArrowheads="1"/>
          </p:cNvSpPr>
          <p:nvPr/>
        </p:nvSpPr>
        <p:spPr bwMode="auto">
          <a:xfrm>
            <a:off x="5426521" y="2772197"/>
            <a:ext cx="14414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_tradnl" altLang="es-ES" sz="1000" dirty="0" err="1">
                <a:solidFill>
                  <a:srgbClr val="000000"/>
                </a:solidFill>
              </a:rPr>
              <a:t>Claims</a:t>
            </a:r>
            <a:r>
              <a:rPr lang="es-ES_tradnl" altLang="es-ES" sz="1000" dirty="0">
                <a:solidFill>
                  <a:srgbClr val="000000"/>
                </a:solidFill>
              </a:rPr>
              <a:t> </a:t>
            </a:r>
            <a:r>
              <a:rPr lang="es-ES_tradnl" altLang="es-ES" sz="1000" dirty="0" err="1">
                <a:solidFill>
                  <a:srgbClr val="000000"/>
                </a:solidFill>
              </a:rPr>
              <a:t>On</a:t>
            </a:r>
            <a:r>
              <a:rPr lang="es-ES_tradnl" altLang="es-ES" sz="1000" dirty="0">
                <a:solidFill>
                  <a:srgbClr val="000000"/>
                </a:solidFill>
              </a:rPr>
              <a:t> Line</a:t>
            </a:r>
            <a:endParaRPr lang="es-ES" altLang="es-ES" sz="1000" dirty="0">
              <a:solidFill>
                <a:srgbClr val="000000"/>
              </a:solidFill>
            </a:endParaRPr>
          </a:p>
        </p:txBody>
      </p:sp>
      <p:sp>
        <p:nvSpPr>
          <p:cNvPr id="138272" name="55 CuadroTexto"/>
          <p:cNvSpPr txBox="1">
            <a:spLocks noChangeArrowheads="1"/>
          </p:cNvSpPr>
          <p:nvPr/>
        </p:nvSpPr>
        <p:spPr bwMode="auto">
          <a:xfrm>
            <a:off x="8895209" y="2711450"/>
            <a:ext cx="18716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_tradnl" altLang="es-ES" sz="1000">
                <a:solidFill>
                  <a:srgbClr val="000000"/>
                </a:solidFill>
              </a:rPr>
              <a:t>Sistema de Inversiones</a:t>
            </a:r>
          </a:p>
          <a:p>
            <a:pPr algn="ctr" eaLnBrk="1" hangingPunct="1">
              <a:spcBef>
                <a:spcPct val="0"/>
              </a:spcBef>
              <a:buClrTx/>
              <a:buSzTx/>
            </a:pPr>
            <a:endParaRPr lang="es-ES" altLang="es-ES" sz="1000">
              <a:solidFill>
                <a:srgbClr val="000000"/>
              </a:solidFill>
            </a:endParaRPr>
          </a:p>
        </p:txBody>
      </p:sp>
      <p:sp>
        <p:nvSpPr>
          <p:cNvPr id="138273" name="58 CuadroTexto"/>
          <p:cNvSpPr txBox="1">
            <a:spLocks noChangeArrowheads="1"/>
          </p:cNvSpPr>
          <p:nvPr/>
        </p:nvSpPr>
        <p:spPr bwMode="auto">
          <a:xfrm>
            <a:off x="3895725" y="2757487"/>
            <a:ext cx="1512888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_tradnl" altLang="es-ES" sz="1000">
                <a:solidFill>
                  <a:srgbClr val="000000"/>
                </a:solidFill>
              </a:rPr>
              <a:t>Web de proveedores</a:t>
            </a:r>
            <a:endParaRPr lang="es-ES" altLang="es-ES" sz="1000">
              <a:solidFill>
                <a:srgbClr val="000000"/>
              </a:solidFill>
            </a:endParaRPr>
          </a:p>
        </p:txBody>
      </p:sp>
      <p:sp>
        <p:nvSpPr>
          <p:cNvPr id="138274" name="59 CuadroTexto"/>
          <p:cNvSpPr txBox="1">
            <a:spLocks noChangeArrowheads="1"/>
          </p:cNvSpPr>
          <p:nvPr/>
        </p:nvSpPr>
        <p:spPr bwMode="auto">
          <a:xfrm>
            <a:off x="3895725" y="3040062"/>
            <a:ext cx="1512888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_tradnl" altLang="es-ES" sz="1000">
                <a:solidFill>
                  <a:srgbClr val="000000"/>
                </a:solidFill>
              </a:rPr>
              <a:t>Web socio seguros</a:t>
            </a:r>
            <a:endParaRPr lang="es-ES" altLang="es-ES" sz="1000">
              <a:solidFill>
                <a:srgbClr val="000000"/>
              </a:solidFill>
            </a:endParaRPr>
          </a:p>
        </p:txBody>
      </p:sp>
      <p:sp>
        <p:nvSpPr>
          <p:cNvPr id="138275" name="60 CuadroTexto"/>
          <p:cNvSpPr txBox="1">
            <a:spLocks noChangeArrowheads="1"/>
          </p:cNvSpPr>
          <p:nvPr/>
        </p:nvSpPr>
        <p:spPr bwMode="auto">
          <a:xfrm>
            <a:off x="3895725" y="3254375"/>
            <a:ext cx="1512888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_tradnl" altLang="es-ES" sz="1000">
                <a:solidFill>
                  <a:srgbClr val="000000"/>
                </a:solidFill>
              </a:rPr>
              <a:t>Sales force APP</a:t>
            </a:r>
            <a:endParaRPr lang="es-ES" altLang="es-ES" sz="1000">
              <a:solidFill>
                <a:srgbClr val="000000"/>
              </a:solidFill>
            </a:endParaRPr>
          </a:p>
        </p:txBody>
      </p:sp>
      <p:sp>
        <p:nvSpPr>
          <p:cNvPr id="138276" name="61 CuadroTexto"/>
          <p:cNvSpPr txBox="1">
            <a:spLocks noChangeArrowheads="1"/>
          </p:cNvSpPr>
          <p:nvPr/>
        </p:nvSpPr>
        <p:spPr bwMode="auto">
          <a:xfrm>
            <a:off x="5426521" y="3071465"/>
            <a:ext cx="1512888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_tradnl" altLang="es-ES" sz="1000" dirty="0">
                <a:solidFill>
                  <a:srgbClr val="000000"/>
                </a:solidFill>
              </a:rPr>
              <a:t>CRM</a:t>
            </a:r>
            <a:endParaRPr lang="es-ES" altLang="es-ES" sz="1000" dirty="0">
              <a:solidFill>
                <a:srgbClr val="000000"/>
              </a:solidFill>
            </a:endParaRPr>
          </a:p>
        </p:txBody>
      </p:sp>
      <p:sp>
        <p:nvSpPr>
          <p:cNvPr id="138278" name="63 CuadroTexto"/>
          <p:cNvSpPr txBox="1">
            <a:spLocks noChangeArrowheads="1"/>
          </p:cNvSpPr>
          <p:nvPr/>
        </p:nvSpPr>
        <p:spPr bwMode="auto">
          <a:xfrm>
            <a:off x="3895725" y="3711575"/>
            <a:ext cx="1512888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endParaRPr lang="es-ES" altLang="es-ES" sz="1000" dirty="0">
              <a:solidFill>
                <a:srgbClr val="000000"/>
              </a:solidFill>
            </a:endParaRPr>
          </a:p>
        </p:txBody>
      </p:sp>
      <p:sp>
        <p:nvSpPr>
          <p:cNvPr id="138279" name="65 CuadroTexto"/>
          <p:cNvSpPr txBox="1">
            <a:spLocks noChangeArrowheads="1"/>
          </p:cNvSpPr>
          <p:nvPr/>
        </p:nvSpPr>
        <p:spPr bwMode="auto">
          <a:xfrm>
            <a:off x="9025384" y="2871787"/>
            <a:ext cx="1573212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_tradnl" altLang="es-ES" sz="1000">
                <a:solidFill>
                  <a:srgbClr val="000000"/>
                </a:solidFill>
              </a:rPr>
              <a:t>Optimización procesos Core</a:t>
            </a:r>
          </a:p>
          <a:p>
            <a:pPr algn="ctr" eaLnBrk="1" hangingPunct="1">
              <a:spcBef>
                <a:spcPct val="0"/>
              </a:spcBef>
              <a:buClrTx/>
              <a:buSzTx/>
            </a:pPr>
            <a:endParaRPr lang="es-ES" altLang="es-ES" sz="1000">
              <a:solidFill>
                <a:srgbClr val="000000"/>
              </a:solidFill>
            </a:endParaRPr>
          </a:p>
        </p:txBody>
      </p:sp>
      <p:sp>
        <p:nvSpPr>
          <p:cNvPr id="138280" name="68 CuadroTexto"/>
          <p:cNvSpPr txBox="1">
            <a:spLocks noChangeArrowheads="1"/>
          </p:cNvSpPr>
          <p:nvPr/>
        </p:nvSpPr>
        <p:spPr bwMode="auto">
          <a:xfrm>
            <a:off x="7347396" y="2517775"/>
            <a:ext cx="12239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_tradnl" altLang="es-ES" sz="1000">
                <a:solidFill>
                  <a:srgbClr val="000000"/>
                </a:solidFill>
              </a:rPr>
              <a:t>Teletrabajo</a:t>
            </a:r>
          </a:p>
          <a:p>
            <a:pPr algn="ctr" eaLnBrk="1" hangingPunct="1">
              <a:spcBef>
                <a:spcPct val="0"/>
              </a:spcBef>
              <a:buClrTx/>
              <a:buSzTx/>
            </a:pPr>
            <a:endParaRPr lang="es-ES_tradnl" altLang="es-ES" sz="1000">
              <a:solidFill>
                <a:srgbClr val="000000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SzTx/>
            </a:pPr>
            <a:endParaRPr lang="es-ES" altLang="es-ES" sz="1000">
              <a:solidFill>
                <a:srgbClr val="000000"/>
              </a:solidFill>
            </a:endParaRPr>
          </a:p>
        </p:txBody>
      </p:sp>
      <p:sp>
        <p:nvSpPr>
          <p:cNvPr id="138281" name="69 CuadroTexto"/>
          <p:cNvSpPr txBox="1">
            <a:spLocks noChangeArrowheads="1"/>
          </p:cNvSpPr>
          <p:nvPr/>
        </p:nvSpPr>
        <p:spPr bwMode="auto">
          <a:xfrm>
            <a:off x="7058471" y="2805112"/>
            <a:ext cx="18716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_tradnl" altLang="es-ES" sz="1000">
                <a:solidFill>
                  <a:srgbClr val="000000"/>
                </a:solidFill>
              </a:rPr>
              <a:t>Portales intranet por áreas</a:t>
            </a:r>
          </a:p>
          <a:p>
            <a:pPr algn="ctr" eaLnBrk="1" hangingPunct="1">
              <a:spcBef>
                <a:spcPct val="0"/>
              </a:spcBef>
              <a:buClrTx/>
              <a:buSzTx/>
            </a:pPr>
            <a:endParaRPr lang="es-ES_tradnl" altLang="es-ES" sz="1000">
              <a:solidFill>
                <a:srgbClr val="000000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SzTx/>
            </a:pPr>
            <a:endParaRPr lang="es-ES" altLang="es-ES" sz="1000">
              <a:solidFill>
                <a:srgbClr val="000000"/>
              </a:solidFill>
            </a:endParaRPr>
          </a:p>
        </p:txBody>
      </p:sp>
      <p:sp>
        <p:nvSpPr>
          <p:cNvPr id="138282" name="70 CuadroTexto"/>
          <p:cNvSpPr txBox="1">
            <a:spLocks noChangeArrowheads="1"/>
          </p:cNvSpPr>
          <p:nvPr/>
        </p:nvSpPr>
        <p:spPr bwMode="auto">
          <a:xfrm>
            <a:off x="-39688" y="3557587"/>
            <a:ext cx="1793876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1400" b="1">
                <a:latin typeface="BNPP Sans" pitchFamily="50" charset="0"/>
              </a:rPr>
              <a:t>Iniciativas  </a:t>
            </a:r>
          </a:p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1400" b="1">
                <a:latin typeface="BNPP Sans" pitchFamily="50" charset="0"/>
              </a:rPr>
              <a:t>Gerencias</a:t>
            </a:r>
          </a:p>
        </p:txBody>
      </p:sp>
      <p:sp>
        <p:nvSpPr>
          <p:cNvPr id="138283" name="72 CuadroTexto"/>
          <p:cNvSpPr txBox="1">
            <a:spLocks noChangeArrowheads="1"/>
          </p:cNvSpPr>
          <p:nvPr/>
        </p:nvSpPr>
        <p:spPr bwMode="auto">
          <a:xfrm>
            <a:off x="-65088" y="1300162"/>
            <a:ext cx="1793876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1400" b="1">
                <a:latin typeface="BNPP Sans" pitchFamily="50" charset="0"/>
              </a:rPr>
              <a:t>Pilares</a:t>
            </a:r>
          </a:p>
        </p:txBody>
      </p:sp>
      <p:sp>
        <p:nvSpPr>
          <p:cNvPr id="79" name="78 Rectángulo"/>
          <p:cNvSpPr/>
          <p:nvPr/>
        </p:nvSpPr>
        <p:spPr>
          <a:xfrm>
            <a:off x="82550" y="1866900"/>
            <a:ext cx="1558925" cy="287337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400">
              <a:cs typeface="Arial" pitchFamily="34" charset="0"/>
            </a:endParaRPr>
          </a:p>
        </p:txBody>
      </p:sp>
      <p:sp>
        <p:nvSpPr>
          <p:cNvPr id="138285" name="71 CuadroTexto"/>
          <p:cNvSpPr txBox="1">
            <a:spLocks noChangeArrowheads="1"/>
          </p:cNvSpPr>
          <p:nvPr/>
        </p:nvSpPr>
        <p:spPr bwMode="auto">
          <a:xfrm>
            <a:off x="112713" y="1935882"/>
            <a:ext cx="1543050" cy="11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1200" b="1" dirty="0">
                <a:latin typeface="BNPP Sans" pitchFamily="50" charset="0"/>
              </a:rPr>
              <a:t>Número iniciativas</a:t>
            </a:r>
          </a:p>
        </p:txBody>
      </p:sp>
      <p:sp>
        <p:nvSpPr>
          <p:cNvPr id="81" name="80 Rectángulo"/>
          <p:cNvSpPr/>
          <p:nvPr/>
        </p:nvSpPr>
        <p:spPr>
          <a:xfrm>
            <a:off x="1692275" y="2446337"/>
            <a:ext cx="2195513" cy="269557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400">
              <a:cs typeface="Arial" pitchFamily="34" charset="0"/>
            </a:endParaRPr>
          </a:p>
        </p:txBody>
      </p:sp>
      <p:sp>
        <p:nvSpPr>
          <p:cNvPr id="82" name="81 Rectángulo"/>
          <p:cNvSpPr/>
          <p:nvPr/>
        </p:nvSpPr>
        <p:spPr>
          <a:xfrm>
            <a:off x="3949700" y="2432050"/>
            <a:ext cx="1331913" cy="270986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400">
              <a:cs typeface="Arial" pitchFamily="34" charset="0"/>
            </a:endParaRPr>
          </a:p>
        </p:txBody>
      </p:sp>
      <p:sp>
        <p:nvSpPr>
          <p:cNvPr id="83" name="82 Rectángulo"/>
          <p:cNvSpPr/>
          <p:nvPr/>
        </p:nvSpPr>
        <p:spPr>
          <a:xfrm>
            <a:off x="5355084" y="2432050"/>
            <a:ext cx="1655762" cy="270986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400">
              <a:cs typeface="Arial" pitchFamily="34" charset="0"/>
            </a:endParaRPr>
          </a:p>
        </p:txBody>
      </p:sp>
      <p:sp>
        <p:nvSpPr>
          <p:cNvPr id="85" name="84 Rectángulo"/>
          <p:cNvSpPr/>
          <p:nvPr/>
        </p:nvSpPr>
        <p:spPr>
          <a:xfrm>
            <a:off x="7083872" y="2432050"/>
            <a:ext cx="1865312" cy="270986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400">
              <a:cs typeface="Arial" pitchFamily="34" charset="0"/>
            </a:endParaRPr>
          </a:p>
        </p:txBody>
      </p:sp>
      <p:sp>
        <p:nvSpPr>
          <p:cNvPr id="86" name="85 Rectángulo"/>
          <p:cNvSpPr/>
          <p:nvPr/>
        </p:nvSpPr>
        <p:spPr>
          <a:xfrm>
            <a:off x="8995220" y="2432050"/>
            <a:ext cx="1683893" cy="270986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400">
              <a:cs typeface="Arial" pitchFamily="34" charset="0"/>
            </a:endParaRPr>
          </a:p>
        </p:txBody>
      </p:sp>
      <p:sp>
        <p:nvSpPr>
          <p:cNvPr id="87" name="86 Rectángulo"/>
          <p:cNvSpPr/>
          <p:nvPr/>
        </p:nvSpPr>
        <p:spPr>
          <a:xfrm>
            <a:off x="1728788" y="973137"/>
            <a:ext cx="8928100" cy="74136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400">
              <a:cs typeface="Arial" pitchFamily="34" charset="0"/>
            </a:endParaRPr>
          </a:p>
        </p:txBody>
      </p:sp>
      <p:sp>
        <p:nvSpPr>
          <p:cNvPr id="88" name="87 Rectángulo"/>
          <p:cNvSpPr/>
          <p:nvPr/>
        </p:nvSpPr>
        <p:spPr>
          <a:xfrm>
            <a:off x="1728788" y="1870075"/>
            <a:ext cx="8928100" cy="28416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400">
              <a:cs typeface="Arial" pitchFamily="34" charset="0"/>
            </a:endParaRPr>
          </a:p>
        </p:txBody>
      </p:sp>
      <p:sp>
        <p:nvSpPr>
          <p:cNvPr id="89" name="88 Triángulo isósceles"/>
          <p:cNvSpPr/>
          <p:nvPr/>
        </p:nvSpPr>
        <p:spPr>
          <a:xfrm rot="10800000">
            <a:off x="1954213" y="2203450"/>
            <a:ext cx="1620837" cy="179387"/>
          </a:xfrm>
          <a:prstGeom prst="triangle">
            <a:avLst/>
          </a:prstGeom>
          <a:solidFill>
            <a:srgbClr val="56B1F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400">
              <a:cs typeface="Arial" pitchFamily="34" charset="0"/>
            </a:endParaRPr>
          </a:p>
        </p:txBody>
      </p:sp>
      <p:sp>
        <p:nvSpPr>
          <p:cNvPr id="90" name="89 Triángulo isósceles"/>
          <p:cNvSpPr/>
          <p:nvPr/>
        </p:nvSpPr>
        <p:spPr>
          <a:xfrm rot="10800000">
            <a:off x="3816500" y="2205037"/>
            <a:ext cx="1620838" cy="180975"/>
          </a:xfrm>
          <a:prstGeom prst="triangle">
            <a:avLst/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400">
              <a:cs typeface="Arial" pitchFamily="34" charset="0"/>
            </a:endParaRPr>
          </a:p>
        </p:txBody>
      </p:sp>
      <p:sp>
        <p:nvSpPr>
          <p:cNvPr id="91" name="90 Triángulo isósceles"/>
          <p:cNvSpPr/>
          <p:nvPr/>
        </p:nvSpPr>
        <p:spPr>
          <a:xfrm rot="10800000">
            <a:off x="5472683" y="2203450"/>
            <a:ext cx="1619250" cy="179387"/>
          </a:xfrm>
          <a:prstGeom prst="triangle">
            <a:avLst/>
          </a:prstGeom>
          <a:solidFill>
            <a:srgbClr val="CC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400">
              <a:cs typeface="Arial" pitchFamily="34" charset="0"/>
            </a:endParaRPr>
          </a:p>
        </p:txBody>
      </p:sp>
      <p:sp>
        <p:nvSpPr>
          <p:cNvPr id="92" name="91 Triángulo isósceles"/>
          <p:cNvSpPr/>
          <p:nvPr/>
        </p:nvSpPr>
        <p:spPr>
          <a:xfrm rot="10800000">
            <a:off x="7292975" y="2205037"/>
            <a:ext cx="1619250" cy="180975"/>
          </a:xfrm>
          <a:prstGeom prst="triangle">
            <a:avLst/>
          </a:prstGeom>
          <a:solidFill>
            <a:srgbClr val="A3ED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400">
              <a:cs typeface="Arial" pitchFamily="34" charset="0"/>
            </a:endParaRPr>
          </a:p>
        </p:txBody>
      </p:sp>
      <p:sp>
        <p:nvSpPr>
          <p:cNvPr id="93" name="92 Triángulo isósceles"/>
          <p:cNvSpPr/>
          <p:nvPr/>
        </p:nvSpPr>
        <p:spPr>
          <a:xfrm rot="10800000">
            <a:off x="9059863" y="2203450"/>
            <a:ext cx="1619250" cy="179387"/>
          </a:xfrm>
          <a:prstGeom prst="triangle">
            <a:avLst/>
          </a:prstGeom>
          <a:solidFill>
            <a:srgbClr val="F945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400">
              <a:cs typeface="Arial" pitchFamily="34" charset="0"/>
            </a:endParaRPr>
          </a:p>
        </p:txBody>
      </p:sp>
      <p:sp>
        <p:nvSpPr>
          <p:cNvPr id="138302" name="67 CuadroTexto"/>
          <p:cNvSpPr txBox="1">
            <a:spLocks noChangeArrowheads="1"/>
          </p:cNvSpPr>
          <p:nvPr/>
        </p:nvSpPr>
        <p:spPr bwMode="auto">
          <a:xfrm>
            <a:off x="5256659" y="3295650"/>
            <a:ext cx="18732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_tradnl" altLang="es-ES" sz="1000">
                <a:solidFill>
                  <a:srgbClr val="000000"/>
                </a:solidFill>
              </a:rPr>
              <a:t>Pólizas Simples</a:t>
            </a:r>
          </a:p>
          <a:p>
            <a:pPr algn="ctr" eaLnBrk="1" hangingPunct="1">
              <a:spcBef>
                <a:spcPct val="0"/>
              </a:spcBef>
              <a:buClrTx/>
              <a:buSzTx/>
            </a:pPr>
            <a:endParaRPr lang="es-ES_tradnl" altLang="es-ES" sz="1000">
              <a:solidFill>
                <a:srgbClr val="000000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SzTx/>
            </a:pPr>
            <a:endParaRPr lang="es-ES" altLang="es-ES" sz="1000">
              <a:solidFill>
                <a:srgbClr val="000000"/>
              </a:solidFill>
            </a:endParaRPr>
          </a:p>
        </p:txBody>
      </p:sp>
      <p:sp>
        <p:nvSpPr>
          <p:cNvPr id="138303" name="69 CuadroTexto"/>
          <p:cNvSpPr txBox="1">
            <a:spLocks noChangeArrowheads="1"/>
          </p:cNvSpPr>
          <p:nvPr/>
        </p:nvSpPr>
        <p:spPr bwMode="auto">
          <a:xfrm>
            <a:off x="7091809" y="3067050"/>
            <a:ext cx="18716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_tradnl" altLang="es-ES" sz="1000">
                <a:solidFill>
                  <a:srgbClr val="000000"/>
                </a:solidFill>
              </a:rPr>
              <a:t>Programa de Liderazgo</a:t>
            </a:r>
          </a:p>
          <a:p>
            <a:pPr algn="ctr" eaLnBrk="1" hangingPunct="1">
              <a:spcBef>
                <a:spcPct val="0"/>
              </a:spcBef>
              <a:buClrTx/>
              <a:buSzTx/>
            </a:pPr>
            <a:endParaRPr lang="es-ES_tradnl" altLang="es-ES" sz="1000">
              <a:solidFill>
                <a:srgbClr val="000000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SzTx/>
            </a:pPr>
            <a:endParaRPr lang="es-ES" altLang="es-ES" sz="1000">
              <a:solidFill>
                <a:srgbClr val="000000"/>
              </a:solidFill>
            </a:endParaRPr>
          </a:p>
        </p:txBody>
      </p:sp>
      <p:sp>
        <p:nvSpPr>
          <p:cNvPr id="138304" name="69 CuadroTexto"/>
          <p:cNvSpPr txBox="1">
            <a:spLocks noChangeArrowheads="1"/>
          </p:cNvSpPr>
          <p:nvPr/>
        </p:nvSpPr>
        <p:spPr bwMode="auto">
          <a:xfrm>
            <a:off x="7131496" y="3354387"/>
            <a:ext cx="18716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_tradnl" altLang="es-ES" sz="1000">
                <a:solidFill>
                  <a:srgbClr val="000000"/>
                </a:solidFill>
              </a:rPr>
              <a:t>Transformación Cultural</a:t>
            </a:r>
          </a:p>
          <a:p>
            <a:pPr algn="ctr" eaLnBrk="1" hangingPunct="1">
              <a:spcBef>
                <a:spcPct val="0"/>
              </a:spcBef>
              <a:buClrTx/>
              <a:buSzTx/>
            </a:pPr>
            <a:endParaRPr lang="es-ES_tradnl" altLang="es-ES" sz="1000">
              <a:solidFill>
                <a:srgbClr val="000000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SzTx/>
            </a:pPr>
            <a:endParaRPr lang="es-ES" altLang="es-ES" sz="1000">
              <a:solidFill>
                <a:srgbClr val="000000"/>
              </a:solidFill>
            </a:endParaRPr>
          </a:p>
        </p:txBody>
      </p:sp>
      <p:sp>
        <p:nvSpPr>
          <p:cNvPr id="62" name="61 Rectángulo"/>
          <p:cNvSpPr/>
          <p:nvPr/>
        </p:nvSpPr>
        <p:spPr>
          <a:xfrm>
            <a:off x="1698625" y="5180012"/>
            <a:ext cx="2195513" cy="68852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400">
              <a:cs typeface="Arial" pitchFamily="34" charset="0"/>
            </a:endParaRPr>
          </a:p>
        </p:txBody>
      </p:sp>
      <p:sp>
        <p:nvSpPr>
          <p:cNvPr id="63" name="62 Rectángulo"/>
          <p:cNvSpPr/>
          <p:nvPr/>
        </p:nvSpPr>
        <p:spPr>
          <a:xfrm>
            <a:off x="3956050" y="5176837"/>
            <a:ext cx="1325563" cy="691704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400">
              <a:cs typeface="Arial" pitchFamily="34" charset="0"/>
            </a:endParaRPr>
          </a:p>
        </p:txBody>
      </p:sp>
      <p:sp>
        <p:nvSpPr>
          <p:cNvPr id="64" name="63 Rectángulo"/>
          <p:cNvSpPr/>
          <p:nvPr/>
        </p:nvSpPr>
        <p:spPr>
          <a:xfrm>
            <a:off x="5361434" y="5176837"/>
            <a:ext cx="1655762" cy="691704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400">
              <a:cs typeface="Arial" pitchFamily="34" charset="0"/>
            </a:endParaRPr>
          </a:p>
        </p:txBody>
      </p:sp>
      <p:sp>
        <p:nvSpPr>
          <p:cNvPr id="65" name="64 Rectángulo"/>
          <p:cNvSpPr/>
          <p:nvPr/>
        </p:nvSpPr>
        <p:spPr>
          <a:xfrm>
            <a:off x="7090221" y="5176837"/>
            <a:ext cx="1846263" cy="691704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400">
              <a:cs typeface="Arial" pitchFamily="34" charset="0"/>
            </a:endParaRPr>
          </a:p>
        </p:txBody>
      </p:sp>
      <p:sp>
        <p:nvSpPr>
          <p:cNvPr id="66" name="65 Rectángulo"/>
          <p:cNvSpPr/>
          <p:nvPr/>
        </p:nvSpPr>
        <p:spPr>
          <a:xfrm>
            <a:off x="9001570" y="5176837"/>
            <a:ext cx="1677543" cy="691704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400">
              <a:cs typeface="Arial" pitchFamily="34" charset="0"/>
            </a:endParaRPr>
          </a:p>
        </p:txBody>
      </p:sp>
      <p:sp>
        <p:nvSpPr>
          <p:cNvPr id="67" name="66 Rectángulo"/>
          <p:cNvSpPr/>
          <p:nvPr/>
        </p:nvSpPr>
        <p:spPr>
          <a:xfrm>
            <a:off x="104775" y="5219700"/>
            <a:ext cx="1558925" cy="6488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defRPr/>
            </a:pPr>
            <a:endParaRPr lang="es-PE" altLang="es-ES" sz="1400">
              <a:cs typeface="Arial" pitchFamily="34" charset="0"/>
            </a:endParaRPr>
          </a:p>
        </p:txBody>
      </p:sp>
      <p:sp>
        <p:nvSpPr>
          <p:cNvPr id="138311" name="70 CuadroTexto"/>
          <p:cNvSpPr txBox="1">
            <a:spLocks noChangeArrowheads="1"/>
          </p:cNvSpPr>
          <p:nvPr/>
        </p:nvSpPr>
        <p:spPr bwMode="auto">
          <a:xfrm>
            <a:off x="144091" y="5256088"/>
            <a:ext cx="1430709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1200" b="1" dirty="0">
                <a:latin typeface="BNPP Sans" pitchFamily="50" charset="0"/>
              </a:rPr>
              <a:t>Iniciativas compañía de tus sueños</a:t>
            </a:r>
          </a:p>
        </p:txBody>
      </p:sp>
      <p:sp>
        <p:nvSpPr>
          <p:cNvPr id="138312" name="63 CuadroTexto"/>
          <p:cNvSpPr txBox="1">
            <a:spLocks noChangeArrowheads="1"/>
          </p:cNvSpPr>
          <p:nvPr/>
        </p:nvSpPr>
        <p:spPr bwMode="auto">
          <a:xfrm>
            <a:off x="2008188" y="5286375"/>
            <a:ext cx="1512887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_tradnl" altLang="es-ES" sz="1000">
                <a:solidFill>
                  <a:srgbClr val="7030A0"/>
                </a:solidFill>
              </a:rPr>
              <a:t>Data Lake</a:t>
            </a:r>
            <a:endParaRPr lang="es-ES" altLang="es-ES" sz="1000">
              <a:solidFill>
                <a:srgbClr val="7030A0"/>
              </a:solidFill>
            </a:endParaRPr>
          </a:p>
        </p:txBody>
      </p:sp>
      <p:sp>
        <p:nvSpPr>
          <p:cNvPr id="138313" name="63 CuadroTexto"/>
          <p:cNvSpPr txBox="1">
            <a:spLocks noChangeArrowheads="1"/>
          </p:cNvSpPr>
          <p:nvPr/>
        </p:nvSpPr>
        <p:spPr bwMode="auto">
          <a:xfrm>
            <a:off x="3887787" y="5446142"/>
            <a:ext cx="1512888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_tradnl" altLang="es-ES" sz="1000" dirty="0">
                <a:solidFill>
                  <a:srgbClr val="7030A0"/>
                </a:solidFill>
              </a:rPr>
              <a:t>Venta Digital</a:t>
            </a:r>
          </a:p>
        </p:txBody>
      </p:sp>
      <p:sp>
        <p:nvSpPr>
          <p:cNvPr id="138314" name="65 CuadroTexto"/>
          <p:cNvSpPr txBox="1">
            <a:spLocks noChangeArrowheads="1"/>
          </p:cNvSpPr>
          <p:nvPr/>
        </p:nvSpPr>
        <p:spPr bwMode="auto">
          <a:xfrm>
            <a:off x="9020621" y="5355084"/>
            <a:ext cx="1573213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_tradnl" altLang="es-ES" sz="1000" dirty="0">
                <a:solidFill>
                  <a:srgbClr val="7030A0"/>
                </a:solidFill>
              </a:rPr>
              <a:t>Reingeniería de Procesos</a:t>
            </a:r>
            <a:endParaRPr lang="es-ES" altLang="es-ES" sz="1000" dirty="0">
              <a:solidFill>
                <a:srgbClr val="7030A0"/>
              </a:solidFill>
            </a:endParaRPr>
          </a:p>
        </p:txBody>
      </p:sp>
      <p:sp>
        <p:nvSpPr>
          <p:cNvPr id="138315" name="69 CuadroTexto"/>
          <p:cNvSpPr txBox="1">
            <a:spLocks noChangeArrowheads="1"/>
          </p:cNvSpPr>
          <p:nvPr/>
        </p:nvSpPr>
        <p:spPr bwMode="auto">
          <a:xfrm>
            <a:off x="7077521" y="5220469"/>
            <a:ext cx="187166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_tradnl" altLang="es-ES" sz="900" dirty="0">
                <a:solidFill>
                  <a:srgbClr val="7030A0"/>
                </a:solidFill>
              </a:rPr>
              <a:t>Intranet (Plataforma Universal)</a:t>
            </a:r>
          </a:p>
          <a:p>
            <a:pPr algn="ctr" eaLnBrk="1" hangingPunct="1">
              <a:spcBef>
                <a:spcPct val="0"/>
              </a:spcBef>
              <a:buClrTx/>
              <a:buSzTx/>
            </a:pPr>
            <a:endParaRPr lang="es-ES" altLang="es-ES" sz="900" dirty="0">
              <a:solidFill>
                <a:srgbClr val="7030A0"/>
              </a:solidFill>
            </a:endParaRPr>
          </a:p>
        </p:txBody>
      </p:sp>
      <p:sp>
        <p:nvSpPr>
          <p:cNvPr id="138316" name="69 CuadroTexto"/>
          <p:cNvSpPr txBox="1">
            <a:spLocks noChangeArrowheads="1"/>
          </p:cNvSpPr>
          <p:nvPr/>
        </p:nvSpPr>
        <p:spPr bwMode="auto">
          <a:xfrm>
            <a:off x="7134671" y="5436493"/>
            <a:ext cx="187166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" altLang="es-ES" sz="900" dirty="0">
                <a:solidFill>
                  <a:srgbClr val="7030A0"/>
                </a:solidFill>
              </a:rPr>
              <a:t>Plataforma de Gestión de Cardif</a:t>
            </a:r>
            <a:r>
              <a:rPr lang="es-ES_tradnl" altLang="es-ES" sz="900" dirty="0">
                <a:solidFill>
                  <a:srgbClr val="7030A0"/>
                </a:solidFill>
              </a:rPr>
              <a:t>)</a:t>
            </a:r>
          </a:p>
          <a:p>
            <a:pPr algn="ctr" eaLnBrk="1" hangingPunct="1">
              <a:spcBef>
                <a:spcPct val="0"/>
              </a:spcBef>
              <a:buClrTx/>
              <a:buSzTx/>
            </a:pPr>
            <a:endParaRPr lang="es-ES" altLang="es-ES" sz="900" dirty="0">
              <a:solidFill>
                <a:srgbClr val="7030A0"/>
              </a:solidFill>
            </a:endParaRPr>
          </a:p>
        </p:txBody>
      </p:sp>
      <p:sp>
        <p:nvSpPr>
          <p:cNvPr id="138317" name="69 CuadroTexto"/>
          <p:cNvSpPr txBox="1">
            <a:spLocks noChangeArrowheads="1"/>
          </p:cNvSpPr>
          <p:nvPr/>
        </p:nvSpPr>
        <p:spPr bwMode="auto">
          <a:xfrm>
            <a:off x="7063234" y="5625083"/>
            <a:ext cx="1957387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_tradnl" altLang="es-ES" sz="900" dirty="0">
                <a:solidFill>
                  <a:srgbClr val="7030A0"/>
                </a:solidFill>
              </a:rPr>
              <a:t>Equipos Multidisciplinarios </a:t>
            </a:r>
            <a:r>
              <a:rPr lang="es-ES_tradnl" altLang="es-ES" sz="900" dirty="0" err="1">
                <a:solidFill>
                  <a:srgbClr val="7030A0"/>
                </a:solidFill>
              </a:rPr>
              <a:t>Proy</a:t>
            </a:r>
            <a:r>
              <a:rPr lang="es-ES_tradnl" altLang="es-ES" sz="900" dirty="0">
                <a:solidFill>
                  <a:srgbClr val="7030A0"/>
                </a:solidFill>
              </a:rPr>
              <a:t>.</a:t>
            </a:r>
          </a:p>
          <a:p>
            <a:pPr algn="ctr" eaLnBrk="1" hangingPunct="1">
              <a:spcBef>
                <a:spcPct val="0"/>
              </a:spcBef>
              <a:buClrTx/>
              <a:buSzTx/>
            </a:pPr>
            <a:endParaRPr lang="es-ES" altLang="es-ES" sz="900" dirty="0">
              <a:solidFill>
                <a:srgbClr val="7030A0"/>
              </a:solidFill>
            </a:endParaRPr>
          </a:p>
        </p:txBody>
      </p:sp>
      <p:sp>
        <p:nvSpPr>
          <p:cNvPr id="138318" name="63 CuadroTexto"/>
          <p:cNvSpPr txBox="1">
            <a:spLocks noChangeArrowheads="1"/>
          </p:cNvSpPr>
          <p:nvPr/>
        </p:nvSpPr>
        <p:spPr bwMode="auto">
          <a:xfrm>
            <a:off x="2016299" y="5430837"/>
            <a:ext cx="1512887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_tradnl" altLang="es-ES" sz="1000" dirty="0">
                <a:solidFill>
                  <a:srgbClr val="7030A0"/>
                </a:solidFill>
              </a:rPr>
              <a:t>Sistema Integrado</a:t>
            </a:r>
            <a:endParaRPr lang="es-ES" altLang="es-ES" sz="1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42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85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1363" indent="-284163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1413" indent="-227013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598613" indent="-227013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5813" indent="-227013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3013" indent="-2270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0213" indent="-2270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7413" indent="-2270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4613" indent="-227013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fld id="{5585028B-A82D-484B-A04C-9DED8DD20873}" type="slidenum">
              <a:rPr lang="en-GB" altLang="es-PE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ClrTx/>
                <a:buSzTx/>
              </a:pPr>
              <a:t>4</a:t>
            </a:fld>
            <a:endParaRPr lang="en-GB" altLang="es-PE" smtClean="0">
              <a:solidFill>
                <a:srgbClr val="000000"/>
              </a:solidFill>
            </a:endParaRPr>
          </a:p>
        </p:txBody>
      </p:sp>
      <p:sp>
        <p:nvSpPr>
          <p:cNvPr id="106499" name="6 CuadroTexto"/>
          <p:cNvSpPr txBox="1">
            <a:spLocks noChangeArrowheads="1"/>
          </p:cNvSpPr>
          <p:nvPr/>
        </p:nvSpPr>
        <p:spPr bwMode="auto">
          <a:xfrm>
            <a:off x="738188" y="1182688"/>
            <a:ext cx="17859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3200" b="1">
                <a:solidFill>
                  <a:srgbClr val="000000"/>
                </a:solidFill>
                <a:latin typeface="BNPP Sans" pitchFamily="50" charset="0"/>
              </a:rPr>
              <a:t>Perú</a:t>
            </a:r>
          </a:p>
        </p:txBody>
      </p:sp>
      <p:sp>
        <p:nvSpPr>
          <p:cNvPr id="8" name="7 Rectángulo"/>
          <p:cNvSpPr/>
          <p:nvPr/>
        </p:nvSpPr>
        <p:spPr>
          <a:xfrm>
            <a:off x="339725" y="1222375"/>
            <a:ext cx="255588" cy="354013"/>
          </a:xfrm>
          <a:prstGeom prst="rect">
            <a:avLst/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/>
          <a:p>
            <a:pPr algn="ctr">
              <a:defRPr/>
            </a:pPr>
            <a:endParaRPr lang="es-PE" altLang="es-ES" sz="1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6501" name="9 CuadroTexto"/>
          <p:cNvSpPr txBox="1">
            <a:spLocks noChangeArrowheads="1"/>
          </p:cNvSpPr>
          <p:nvPr/>
        </p:nvSpPr>
        <p:spPr bwMode="auto">
          <a:xfrm>
            <a:off x="1106488" y="1908175"/>
            <a:ext cx="17859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400" b="1">
                <a:solidFill>
                  <a:srgbClr val="000000"/>
                </a:solidFill>
                <a:latin typeface="BNPP Sans" pitchFamily="50" charset="0"/>
              </a:rPr>
              <a:t>Población</a:t>
            </a:r>
          </a:p>
        </p:txBody>
      </p:sp>
      <p:sp>
        <p:nvSpPr>
          <p:cNvPr id="106502" name="10 CuadroTexto"/>
          <p:cNvSpPr txBox="1">
            <a:spLocks noChangeArrowheads="1"/>
          </p:cNvSpPr>
          <p:nvPr/>
        </p:nvSpPr>
        <p:spPr bwMode="auto">
          <a:xfrm>
            <a:off x="1049338" y="2930525"/>
            <a:ext cx="2722562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400" b="1">
                <a:solidFill>
                  <a:srgbClr val="000000"/>
                </a:solidFill>
                <a:latin typeface="BNPP Sans" pitchFamily="50" charset="0"/>
              </a:rPr>
              <a:t>Población económicamente Activa</a:t>
            </a:r>
          </a:p>
        </p:txBody>
      </p:sp>
      <p:sp>
        <p:nvSpPr>
          <p:cNvPr id="106503" name="11 CuadroTexto"/>
          <p:cNvSpPr txBox="1">
            <a:spLocks noChangeArrowheads="1"/>
          </p:cNvSpPr>
          <p:nvPr/>
        </p:nvSpPr>
        <p:spPr bwMode="auto">
          <a:xfrm>
            <a:off x="1022350" y="4886325"/>
            <a:ext cx="17859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400" b="1">
                <a:solidFill>
                  <a:srgbClr val="000000"/>
                </a:solidFill>
                <a:latin typeface="BNPP Sans" pitchFamily="50" charset="0"/>
              </a:rPr>
              <a:t>Ingreso mínimo</a:t>
            </a:r>
          </a:p>
        </p:txBody>
      </p:sp>
      <p:sp>
        <p:nvSpPr>
          <p:cNvPr id="106504" name="12 CuadroTexto"/>
          <p:cNvSpPr txBox="1">
            <a:spLocks noChangeArrowheads="1"/>
          </p:cNvSpPr>
          <p:nvPr/>
        </p:nvSpPr>
        <p:spPr bwMode="auto">
          <a:xfrm>
            <a:off x="8124825" y="2836863"/>
            <a:ext cx="25177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400" b="1">
                <a:solidFill>
                  <a:srgbClr val="000000"/>
                </a:solidFill>
                <a:latin typeface="BNPP Sans" pitchFamily="50" charset="0"/>
              </a:rPr>
              <a:t> PBI per cápita Anual</a:t>
            </a:r>
          </a:p>
        </p:txBody>
      </p:sp>
      <p:sp>
        <p:nvSpPr>
          <p:cNvPr id="106505" name="13 CuadroTexto"/>
          <p:cNvSpPr txBox="1">
            <a:spLocks noChangeArrowheads="1"/>
          </p:cNvSpPr>
          <p:nvPr/>
        </p:nvSpPr>
        <p:spPr bwMode="auto">
          <a:xfrm>
            <a:off x="8056563" y="4787900"/>
            <a:ext cx="17875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400" b="1">
                <a:solidFill>
                  <a:srgbClr val="000000"/>
                </a:solidFill>
                <a:latin typeface="BNPP Sans" pitchFamily="50" charset="0"/>
              </a:rPr>
              <a:t>Parque automotor</a:t>
            </a:r>
          </a:p>
        </p:txBody>
      </p:sp>
      <p:sp>
        <p:nvSpPr>
          <p:cNvPr id="106506" name="14 CuadroTexto"/>
          <p:cNvSpPr txBox="1">
            <a:spLocks noChangeArrowheads="1"/>
          </p:cNvSpPr>
          <p:nvPr/>
        </p:nvSpPr>
        <p:spPr bwMode="auto">
          <a:xfrm>
            <a:off x="1101725" y="2217738"/>
            <a:ext cx="1785938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100">
                <a:solidFill>
                  <a:srgbClr val="000000"/>
                </a:solidFill>
                <a:latin typeface="BNPP Sans" pitchFamily="50" charset="0"/>
              </a:rPr>
              <a:t>31.4Millones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100">
                <a:solidFill>
                  <a:srgbClr val="000000"/>
                </a:solidFill>
                <a:latin typeface="BNPP Sans" pitchFamily="50" charset="0"/>
              </a:rPr>
              <a:t>Urbana:76,6%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100">
                <a:solidFill>
                  <a:srgbClr val="000000"/>
                </a:solidFill>
                <a:latin typeface="BNPP Sans" pitchFamily="50" charset="0"/>
              </a:rPr>
              <a:t>Rural:23.4%</a:t>
            </a:r>
          </a:p>
        </p:txBody>
      </p:sp>
      <p:sp>
        <p:nvSpPr>
          <p:cNvPr id="106507" name="15 CuadroTexto"/>
          <p:cNvSpPr txBox="1">
            <a:spLocks noChangeArrowheads="1"/>
          </p:cNvSpPr>
          <p:nvPr/>
        </p:nvSpPr>
        <p:spPr bwMode="auto">
          <a:xfrm>
            <a:off x="8124825" y="1908175"/>
            <a:ext cx="17875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400" b="1">
                <a:solidFill>
                  <a:srgbClr val="000000"/>
                </a:solidFill>
                <a:latin typeface="BNPP Sans" pitchFamily="50" charset="0"/>
              </a:rPr>
              <a:t>Bancarización*</a:t>
            </a:r>
          </a:p>
        </p:txBody>
      </p:sp>
      <p:pic>
        <p:nvPicPr>
          <p:cNvPr id="106508" name="18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908175"/>
            <a:ext cx="50165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9" name="19 CuadroTexto"/>
          <p:cNvSpPr txBox="1">
            <a:spLocks noChangeArrowheads="1"/>
          </p:cNvSpPr>
          <p:nvPr/>
        </p:nvSpPr>
        <p:spPr bwMode="auto">
          <a:xfrm>
            <a:off x="1038225" y="3343275"/>
            <a:ext cx="24352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100">
                <a:solidFill>
                  <a:srgbClr val="000000"/>
                </a:solidFill>
                <a:latin typeface="BNPP Sans" pitchFamily="50" charset="0"/>
              </a:rPr>
              <a:t>16Millones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100">
                <a:solidFill>
                  <a:srgbClr val="000000"/>
                </a:solidFill>
                <a:latin typeface="BNPP Sans" pitchFamily="50" charset="0"/>
              </a:rPr>
              <a:t>Menores de 25años: 4Millones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100">
                <a:solidFill>
                  <a:srgbClr val="000000"/>
                </a:solidFill>
                <a:latin typeface="BNPP Sans" pitchFamily="50" charset="0"/>
              </a:rPr>
              <a:t>25-44 años: 8 Millones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100">
                <a:solidFill>
                  <a:srgbClr val="000000"/>
                </a:solidFill>
                <a:latin typeface="BNPP Sans" pitchFamily="50" charset="0"/>
              </a:rPr>
              <a:t>45-64 años: 4 Millones</a:t>
            </a:r>
          </a:p>
        </p:txBody>
      </p:sp>
      <p:sp>
        <p:nvSpPr>
          <p:cNvPr id="106510" name="50 CuadroTexto"/>
          <p:cNvSpPr txBox="1">
            <a:spLocks noChangeArrowheads="1"/>
          </p:cNvSpPr>
          <p:nvPr/>
        </p:nvSpPr>
        <p:spPr bwMode="auto">
          <a:xfrm>
            <a:off x="987425" y="5210175"/>
            <a:ext cx="24971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ES" sz="1100" dirty="0">
                <a:solidFill>
                  <a:srgbClr val="000000"/>
                </a:solidFill>
                <a:latin typeface="BNPP Sans" pitchFamily="50" charset="0"/>
              </a:rPr>
              <a:t> </a:t>
            </a:r>
            <a:r>
              <a:rPr lang="es-PE" altLang="es-ES" sz="1100" dirty="0" smtClean="0">
                <a:solidFill>
                  <a:srgbClr val="000000"/>
                </a:solidFill>
                <a:latin typeface="BNPP Sans" pitchFamily="50" charset="0"/>
              </a:rPr>
              <a:t>850 Soles </a:t>
            </a:r>
            <a:r>
              <a:rPr lang="es-PE" altLang="es-ES" sz="1100" dirty="0">
                <a:solidFill>
                  <a:srgbClr val="000000"/>
                </a:solidFill>
                <a:latin typeface="BNPP Sans" pitchFamily="50" charset="0"/>
              </a:rPr>
              <a:t>ingreso mínimo 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ES" sz="1100" dirty="0">
                <a:solidFill>
                  <a:srgbClr val="000000"/>
                </a:solidFill>
                <a:latin typeface="BNPP Sans" pitchFamily="50" charset="0"/>
              </a:rPr>
              <a:t>( En vigencia a partir de Mayo 2018)</a:t>
            </a:r>
          </a:p>
        </p:txBody>
      </p:sp>
      <p:sp>
        <p:nvSpPr>
          <p:cNvPr id="106511" name="50 CuadroTexto"/>
          <p:cNvSpPr txBox="1">
            <a:spLocks noChangeArrowheads="1"/>
          </p:cNvSpPr>
          <p:nvPr/>
        </p:nvSpPr>
        <p:spPr bwMode="auto">
          <a:xfrm>
            <a:off x="8159750" y="3132138"/>
            <a:ext cx="196373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ES" sz="1100" dirty="0">
                <a:solidFill>
                  <a:srgbClr val="000000"/>
                </a:solidFill>
                <a:latin typeface="BNPP Sans" pitchFamily="50" charset="0"/>
              </a:rPr>
              <a:t> </a:t>
            </a:r>
            <a:r>
              <a:rPr lang="es-PE" altLang="es-ES" sz="1100" dirty="0" smtClean="0">
                <a:solidFill>
                  <a:srgbClr val="000000"/>
                </a:solidFill>
                <a:latin typeface="BNPP Sans" pitchFamily="50" charset="0"/>
              </a:rPr>
              <a:t>39,48 Soles</a:t>
            </a:r>
            <a:endParaRPr lang="es-PE" altLang="es-ES" sz="11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06512" name="50 CuadroTexto"/>
          <p:cNvSpPr txBox="1">
            <a:spLocks noChangeArrowheads="1"/>
          </p:cNvSpPr>
          <p:nvPr/>
        </p:nvSpPr>
        <p:spPr bwMode="auto">
          <a:xfrm>
            <a:off x="8129588" y="2184400"/>
            <a:ext cx="2268537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ES" sz="1100">
                <a:solidFill>
                  <a:srgbClr val="000000"/>
                </a:solidFill>
                <a:latin typeface="BNPP Sans" pitchFamily="50" charset="0"/>
              </a:rPr>
              <a:t> 40,5 %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ES" sz="1100">
                <a:solidFill>
                  <a:srgbClr val="000000"/>
                </a:solidFill>
                <a:latin typeface="BNPP Sans" pitchFamily="50" charset="0"/>
              </a:rPr>
              <a:t>En base a la población ocupada que cuenta con tarjeta de ahorro</a:t>
            </a:r>
          </a:p>
        </p:txBody>
      </p:sp>
      <p:sp>
        <p:nvSpPr>
          <p:cNvPr id="106513" name="1 CuadroTexto"/>
          <p:cNvSpPr txBox="1">
            <a:spLocks noChangeArrowheads="1"/>
          </p:cNvSpPr>
          <p:nvPr/>
        </p:nvSpPr>
        <p:spPr bwMode="auto">
          <a:xfrm>
            <a:off x="8656638" y="6156325"/>
            <a:ext cx="14668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100">
                <a:solidFill>
                  <a:srgbClr val="000000"/>
                </a:solidFill>
                <a:latin typeface="BNPP Sans" pitchFamily="50" charset="0"/>
              </a:rPr>
              <a:t>Fuente:INEI, 2017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100">
                <a:solidFill>
                  <a:srgbClr val="000000"/>
                </a:solidFill>
                <a:latin typeface="BNPP Sans" pitchFamily="50" charset="0"/>
              </a:rPr>
              <a:t>           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endParaRPr lang="es-PE" altLang="es-PE" sz="1100">
              <a:solidFill>
                <a:srgbClr val="000000"/>
              </a:solidFill>
              <a:latin typeface="BNPP Sans" pitchFamily="50" charset="0"/>
            </a:endParaRPr>
          </a:p>
        </p:txBody>
      </p:sp>
      <p:pic>
        <p:nvPicPr>
          <p:cNvPr id="106514" name="Picture 2" descr="Resultado de imagen para INCOME ICO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4670425"/>
            <a:ext cx="511175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15" name="Picture 4" descr="Resultado de imagen para GDP IC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975" y="2836863"/>
            <a:ext cx="4286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16" name="Picture 6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952625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17" name="60 CuadroTexto"/>
          <p:cNvSpPr txBox="1">
            <a:spLocks noChangeArrowheads="1"/>
          </p:cNvSpPr>
          <p:nvPr/>
        </p:nvSpPr>
        <p:spPr bwMode="auto">
          <a:xfrm>
            <a:off x="8080375" y="5080000"/>
            <a:ext cx="257651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ES" sz="1100">
                <a:solidFill>
                  <a:srgbClr val="000000"/>
                </a:solidFill>
                <a:latin typeface="BNPP Sans" pitchFamily="50" charset="0"/>
              </a:rPr>
              <a:t> 2.8 millones Vehículos ligeros</a:t>
            </a:r>
          </a:p>
        </p:txBody>
      </p:sp>
      <p:pic>
        <p:nvPicPr>
          <p:cNvPr id="106518" name="Picture 8" descr="Resultado de imagen para workers icon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2771775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19" name="Picture 10" descr="Resultado de imagen para CARS icon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4787900"/>
            <a:ext cx="4333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20" name="Picture 12" descr="Resultado de imagen para MONEY icon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3852863"/>
            <a:ext cx="5810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4 Conector recto"/>
          <p:cNvCxnSpPr/>
          <p:nvPr/>
        </p:nvCxnSpPr>
        <p:spPr>
          <a:xfrm flipV="1">
            <a:off x="8110538" y="2124075"/>
            <a:ext cx="1631950" cy="190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recto"/>
          <p:cNvCxnSpPr/>
          <p:nvPr/>
        </p:nvCxnSpPr>
        <p:spPr>
          <a:xfrm>
            <a:off x="8137525" y="3060700"/>
            <a:ext cx="1604963" cy="222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recto"/>
          <p:cNvCxnSpPr/>
          <p:nvPr/>
        </p:nvCxnSpPr>
        <p:spPr>
          <a:xfrm>
            <a:off x="8110538" y="4991100"/>
            <a:ext cx="17335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44 Conector recto"/>
          <p:cNvCxnSpPr/>
          <p:nvPr/>
        </p:nvCxnSpPr>
        <p:spPr>
          <a:xfrm flipV="1">
            <a:off x="1052513" y="2143125"/>
            <a:ext cx="24320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45 Conector recto"/>
          <p:cNvCxnSpPr/>
          <p:nvPr/>
        </p:nvCxnSpPr>
        <p:spPr>
          <a:xfrm flipV="1">
            <a:off x="1008063" y="3143250"/>
            <a:ext cx="2684462" cy="158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49 Conector recto"/>
          <p:cNvCxnSpPr/>
          <p:nvPr/>
        </p:nvCxnSpPr>
        <p:spPr>
          <a:xfrm flipV="1">
            <a:off x="954088" y="5148263"/>
            <a:ext cx="243046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50 Conector recto"/>
          <p:cNvCxnSpPr/>
          <p:nvPr/>
        </p:nvCxnSpPr>
        <p:spPr>
          <a:xfrm>
            <a:off x="8064500" y="4181475"/>
            <a:ext cx="18478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528" name="51 CuadroTexto"/>
          <p:cNvSpPr txBox="1">
            <a:spLocks noChangeArrowheads="1"/>
          </p:cNvSpPr>
          <p:nvPr/>
        </p:nvSpPr>
        <p:spPr bwMode="auto">
          <a:xfrm>
            <a:off x="8181975" y="3914775"/>
            <a:ext cx="17875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400" b="1">
                <a:solidFill>
                  <a:srgbClr val="000000"/>
                </a:solidFill>
                <a:latin typeface="BNPP Sans" pitchFamily="50" charset="0"/>
              </a:rPr>
              <a:t>Indice de pobreza</a:t>
            </a:r>
          </a:p>
        </p:txBody>
      </p:sp>
      <p:sp>
        <p:nvSpPr>
          <p:cNvPr id="106529" name="53 CuadroTexto"/>
          <p:cNvSpPr txBox="1">
            <a:spLocks noChangeArrowheads="1"/>
          </p:cNvSpPr>
          <p:nvPr/>
        </p:nvSpPr>
        <p:spPr bwMode="auto">
          <a:xfrm>
            <a:off x="1022350" y="4140200"/>
            <a:ext cx="17859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400" b="1">
                <a:solidFill>
                  <a:srgbClr val="000000"/>
                </a:solidFill>
                <a:latin typeface="BNPP Sans" pitchFamily="50" charset="0"/>
              </a:rPr>
              <a:t>PEA Informal</a:t>
            </a:r>
          </a:p>
        </p:txBody>
      </p:sp>
      <p:cxnSp>
        <p:nvCxnSpPr>
          <p:cNvPr id="56" name="55 Conector recto"/>
          <p:cNvCxnSpPr/>
          <p:nvPr/>
        </p:nvCxnSpPr>
        <p:spPr>
          <a:xfrm flipV="1">
            <a:off x="954088" y="4403725"/>
            <a:ext cx="243046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531" name="60 CuadroTexto"/>
          <p:cNvSpPr txBox="1">
            <a:spLocks noChangeArrowheads="1"/>
          </p:cNvSpPr>
          <p:nvPr/>
        </p:nvSpPr>
        <p:spPr bwMode="auto">
          <a:xfrm>
            <a:off x="8231188" y="4284663"/>
            <a:ext cx="838200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ES" sz="1100">
                <a:solidFill>
                  <a:srgbClr val="000000"/>
                </a:solidFill>
                <a:latin typeface="BNPP Sans" pitchFamily="50" charset="0"/>
              </a:rPr>
              <a:t> 22%</a:t>
            </a:r>
          </a:p>
        </p:txBody>
      </p:sp>
      <p:sp>
        <p:nvSpPr>
          <p:cNvPr id="106532" name="50 CuadroTexto"/>
          <p:cNvSpPr txBox="1">
            <a:spLocks noChangeArrowheads="1"/>
          </p:cNvSpPr>
          <p:nvPr/>
        </p:nvSpPr>
        <p:spPr bwMode="auto">
          <a:xfrm>
            <a:off x="1062038" y="4429125"/>
            <a:ext cx="1963737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ES" sz="1100">
                <a:solidFill>
                  <a:srgbClr val="000000"/>
                </a:solidFill>
                <a:latin typeface="BNPP Sans" pitchFamily="50" charset="0"/>
              </a:rPr>
              <a:t> 78%</a:t>
            </a:r>
          </a:p>
        </p:txBody>
      </p:sp>
      <p:pic>
        <p:nvPicPr>
          <p:cNvPr id="106533" name="Picture 14" descr="Imagen relacionad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3930650"/>
            <a:ext cx="49847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6534" name="Grupo 2"/>
          <p:cNvGrpSpPr>
            <a:grpSpLocks/>
          </p:cNvGrpSpPr>
          <p:nvPr/>
        </p:nvGrpSpPr>
        <p:grpSpPr bwMode="auto">
          <a:xfrm>
            <a:off x="3897313" y="1754188"/>
            <a:ext cx="2855912" cy="3890962"/>
            <a:chOff x="3896533" y="1753976"/>
            <a:chExt cx="2857006" cy="3891674"/>
          </a:xfrm>
        </p:grpSpPr>
        <p:pic>
          <p:nvPicPr>
            <p:cNvPr id="106536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83" t="24750" r="34029" b="28595"/>
            <a:stretch>
              <a:fillRect/>
            </a:stretch>
          </p:blipFill>
          <p:spPr bwMode="auto">
            <a:xfrm>
              <a:off x="4056313" y="1753976"/>
              <a:ext cx="2697226" cy="3610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7" name="10256 Rectángulo"/>
            <p:cNvSpPr/>
            <p:nvPr/>
          </p:nvSpPr>
          <p:spPr>
            <a:xfrm>
              <a:off x="3896533" y="4891450"/>
              <a:ext cx="576483" cy="7542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anchor="ctr"/>
            <a:lstStyle/>
            <a:p>
              <a:pPr algn="ctr">
                <a:defRPr/>
              </a:pPr>
              <a:endParaRPr lang="es-PE" altLang="es-ES" sz="140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106535" name="2 Título"/>
          <p:cNvSpPr txBox="1">
            <a:spLocks/>
          </p:cNvSpPr>
          <p:nvPr/>
        </p:nvSpPr>
        <p:spPr bwMode="auto">
          <a:xfrm>
            <a:off x="404813" y="161925"/>
            <a:ext cx="9993312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46088" indent="-179388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804863" indent="-176213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158875" indent="-168275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ES" b="1">
                <a:solidFill>
                  <a:srgbClr val="00915A"/>
                </a:solidFill>
                <a:latin typeface="BNPP Sans" pitchFamily="50" charset="0"/>
              </a:rPr>
              <a:t>Perú: Una Vista Global</a:t>
            </a:r>
          </a:p>
        </p:txBody>
      </p:sp>
    </p:spTree>
    <p:extLst>
      <p:ext uri="{BB962C8B-B14F-4D97-AF65-F5344CB8AC3E}">
        <p14:creationId xmlns:p14="http://schemas.microsoft.com/office/powerpoint/2010/main" val="268196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6270260" y="4597215"/>
            <a:ext cx="2381400" cy="179542"/>
          </a:xfrm>
        </p:spPr>
        <p:txBody>
          <a:bodyPr/>
          <a:lstStyle/>
          <a:p>
            <a:pPr>
              <a:defRPr/>
            </a:pPr>
            <a:r>
              <a:rPr lang="en-GB" sz="700" noProof="0">
                <a:latin typeface="BNPP Sans" pitchFamily="50" charset="0"/>
              </a:rPr>
              <a:t>Presentation title</a:t>
            </a:r>
            <a:endParaRPr lang="en-GB" sz="700" noProof="0" dirty="0">
              <a:latin typeface="BNPP Sans" pitchFamily="50" charset="0"/>
            </a:endParaRPr>
          </a:p>
        </p:txBody>
      </p:sp>
      <p:sp>
        <p:nvSpPr>
          <p:cNvPr id="12" name="67 Rectángulo"/>
          <p:cNvSpPr>
            <a:spLocks noChangeArrowheads="1"/>
          </p:cNvSpPr>
          <p:nvPr/>
        </p:nvSpPr>
        <p:spPr bwMode="auto">
          <a:xfrm>
            <a:off x="9761151" y="1817486"/>
            <a:ext cx="917239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en-US" sz="700" dirty="0" smtClean="0">
                <a:solidFill>
                  <a:srgbClr val="000000"/>
                </a:solidFill>
                <a:latin typeface="BNPP Sans" pitchFamily="50" charset="0"/>
              </a:rPr>
              <a:t>3,797 M SOL (37%)</a:t>
            </a:r>
            <a:endParaRPr lang="en-US" altLang="en-US" sz="7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3" name="68 Rectángulo"/>
          <p:cNvSpPr>
            <a:spLocks noChangeArrowheads="1"/>
          </p:cNvSpPr>
          <p:nvPr/>
        </p:nvSpPr>
        <p:spPr bwMode="auto">
          <a:xfrm>
            <a:off x="9721155" y="1548061"/>
            <a:ext cx="917239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en-US" sz="700" dirty="0" smtClean="0">
                <a:solidFill>
                  <a:srgbClr val="000000"/>
                </a:solidFill>
                <a:latin typeface="BNPP Sans" pitchFamily="50" charset="0"/>
              </a:rPr>
              <a:t>1,501 M SOL </a:t>
            </a:r>
            <a:r>
              <a:rPr lang="en-US" altLang="en-US" sz="700" dirty="0">
                <a:solidFill>
                  <a:srgbClr val="000000"/>
                </a:solidFill>
                <a:latin typeface="BNPP Sans" pitchFamily="50" charset="0"/>
              </a:rPr>
              <a:t>(</a:t>
            </a:r>
            <a:r>
              <a:rPr lang="en-US" altLang="en-US" sz="700" dirty="0" smtClean="0">
                <a:solidFill>
                  <a:srgbClr val="000000"/>
                </a:solidFill>
                <a:latin typeface="BNPP Sans" pitchFamily="50" charset="0"/>
              </a:rPr>
              <a:t>15%)</a:t>
            </a:r>
            <a:endParaRPr lang="en-US" altLang="en-US" sz="7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4" name="69 Rectángulo"/>
          <p:cNvSpPr>
            <a:spLocks noChangeArrowheads="1"/>
          </p:cNvSpPr>
          <p:nvPr/>
        </p:nvSpPr>
        <p:spPr bwMode="auto">
          <a:xfrm>
            <a:off x="9727196" y="1240425"/>
            <a:ext cx="917239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en-US" sz="700" dirty="0" smtClean="0">
                <a:solidFill>
                  <a:srgbClr val="000000"/>
                </a:solidFill>
                <a:latin typeface="BNPP Sans" pitchFamily="50" charset="0"/>
              </a:rPr>
              <a:t>3,131 M SOL (31%)</a:t>
            </a:r>
            <a:endParaRPr lang="en-US" altLang="en-US" sz="7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5" name="70 Rectángulo"/>
          <p:cNvSpPr>
            <a:spLocks noChangeArrowheads="1"/>
          </p:cNvSpPr>
          <p:nvPr/>
        </p:nvSpPr>
        <p:spPr bwMode="auto">
          <a:xfrm>
            <a:off x="9718888" y="960945"/>
            <a:ext cx="893193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en-US" sz="700" dirty="0" smtClean="0">
                <a:solidFill>
                  <a:srgbClr val="000000"/>
                </a:solidFill>
                <a:latin typeface="BNPP Sans" pitchFamily="50" charset="0"/>
              </a:rPr>
              <a:t>1,795M SOL (18%)</a:t>
            </a:r>
            <a:endParaRPr lang="en-US" altLang="en-US" sz="7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9" name="18 CuadroTexto"/>
          <p:cNvSpPr txBox="1"/>
          <p:nvPr/>
        </p:nvSpPr>
        <p:spPr bwMode="auto">
          <a:xfrm>
            <a:off x="9001075" y="1005369"/>
            <a:ext cx="768846" cy="13476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700" dirty="0" smtClean="0">
                <a:solidFill>
                  <a:prstClr val="black"/>
                </a:solidFill>
                <a:latin typeface="BNPP Sans" pitchFamily="50" charset="0"/>
                <a:cs typeface="+mn-cs"/>
              </a:rPr>
              <a:t>Seguros SPP</a:t>
            </a:r>
            <a:endParaRPr lang="es-PE" sz="700" dirty="0">
              <a:solidFill>
                <a:prstClr val="black"/>
              </a:solidFill>
              <a:latin typeface="BNPP Sans" pitchFamily="50" charset="0"/>
              <a:cs typeface="+mn-cs"/>
            </a:endParaRPr>
          </a:p>
        </p:txBody>
      </p:sp>
      <p:sp>
        <p:nvSpPr>
          <p:cNvPr id="20" name="19 CuadroTexto"/>
          <p:cNvSpPr txBox="1"/>
          <p:nvPr/>
        </p:nvSpPr>
        <p:spPr bwMode="auto">
          <a:xfrm>
            <a:off x="9006251" y="1273813"/>
            <a:ext cx="768846" cy="1332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700" dirty="0" smtClean="0">
                <a:solidFill>
                  <a:prstClr val="black"/>
                </a:solidFill>
                <a:latin typeface="BNPP Sans" pitchFamily="50" charset="0"/>
              </a:rPr>
              <a:t>Seguros vida</a:t>
            </a:r>
            <a:endParaRPr lang="es-PE" sz="700" dirty="0">
              <a:solidFill>
                <a:prstClr val="black"/>
              </a:solidFill>
              <a:latin typeface="BNPP Sans" pitchFamily="50" charset="0"/>
              <a:cs typeface="+mn-cs"/>
            </a:endParaRPr>
          </a:p>
        </p:txBody>
      </p:sp>
      <p:sp>
        <p:nvSpPr>
          <p:cNvPr id="22" name="21 CuadroTexto"/>
          <p:cNvSpPr txBox="1"/>
          <p:nvPr/>
        </p:nvSpPr>
        <p:spPr bwMode="auto">
          <a:xfrm>
            <a:off x="8992305" y="1576989"/>
            <a:ext cx="768846" cy="1318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700" dirty="0" smtClean="0">
                <a:solidFill>
                  <a:prstClr val="black"/>
                </a:solidFill>
                <a:latin typeface="BNPP Sans" pitchFamily="50" charset="0"/>
              </a:rPr>
              <a:t>Seguros Accidentes</a:t>
            </a:r>
            <a:endParaRPr lang="es-PE" sz="700" dirty="0">
              <a:solidFill>
                <a:prstClr val="black"/>
              </a:solidFill>
              <a:latin typeface="BNPP Sans" pitchFamily="50" charset="0"/>
              <a:cs typeface="+mn-cs"/>
            </a:endParaRPr>
          </a:p>
        </p:txBody>
      </p:sp>
      <p:sp>
        <p:nvSpPr>
          <p:cNvPr id="23" name="22 CuadroTexto"/>
          <p:cNvSpPr txBox="1"/>
          <p:nvPr/>
        </p:nvSpPr>
        <p:spPr bwMode="auto">
          <a:xfrm>
            <a:off x="8973173" y="1866329"/>
            <a:ext cx="768846" cy="11551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700" dirty="0" smtClean="0">
                <a:solidFill>
                  <a:prstClr val="black"/>
                </a:solidFill>
                <a:latin typeface="BNPP Sans" pitchFamily="50" charset="0"/>
              </a:rPr>
              <a:t>Seguros Generales</a:t>
            </a:r>
            <a:endParaRPr lang="es-PE" sz="700" dirty="0">
              <a:solidFill>
                <a:prstClr val="black"/>
              </a:solidFill>
              <a:latin typeface="BNPP Sans" pitchFamily="50" charset="0"/>
              <a:cs typeface="+mn-cs"/>
            </a:endParaRPr>
          </a:p>
        </p:txBody>
      </p:sp>
      <p:sp>
        <p:nvSpPr>
          <p:cNvPr id="28" name="83 Rectángulo redondeado"/>
          <p:cNvSpPr>
            <a:spLocks noChangeArrowheads="1"/>
          </p:cNvSpPr>
          <p:nvPr/>
        </p:nvSpPr>
        <p:spPr bwMode="auto">
          <a:xfrm>
            <a:off x="2422011" y="4197672"/>
            <a:ext cx="511940" cy="149165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endParaRPr lang="es-PE" altLang="es-ES" sz="1200">
              <a:solidFill>
                <a:srgbClr val="FFFFFF"/>
              </a:solidFill>
              <a:latin typeface="BNPP Sans" pitchFamily="50" charset="0"/>
            </a:endParaRPr>
          </a:p>
        </p:txBody>
      </p:sp>
      <p:sp>
        <p:nvSpPr>
          <p:cNvPr id="29" name="28 Rectángulo redondeado"/>
          <p:cNvSpPr/>
          <p:nvPr/>
        </p:nvSpPr>
        <p:spPr>
          <a:xfrm>
            <a:off x="3104070" y="4224095"/>
            <a:ext cx="511940" cy="1489538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</a:ln>
          <a:effectLst/>
        </p:spPr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1200" kern="0" dirty="0">
                <a:solidFill>
                  <a:prstClr val="white"/>
                </a:solidFill>
                <a:latin typeface="BNPP Sans" pitchFamily="50" charset="0"/>
              </a:rPr>
              <a:t>0</a:t>
            </a:r>
          </a:p>
        </p:txBody>
      </p:sp>
      <p:sp>
        <p:nvSpPr>
          <p:cNvPr id="30" name="85 Rectángulo redondeado"/>
          <p:cNvSpPr>
            <a:spLocks noChangeArrowheads="1"/>
          </p:cNvSpPr>
          <p:nvPr/>
        </p:nvSpPr>
        <p:spPr bwMode="auto">
          <a:xfrm>
            <a:off x="3739833" y="4231287"/>
            <a:ext cx="555069" cy="1483204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endParaRPr lang="es-PE" altLang="es-ES" sz="1200">
              <a:solidFill>
                <a:srgbClr val="FFFFFF"/>
              </a:solidFill>
              <a:latin typeface="BNPP Sans" pitchFamily="50" charset="0"/>
            </a:endParaRPr>
          </a:p>
        </p:txBody>
      </p:sp>
      <p:sp>
        <p:nvSpPr>
          <p:cNvPr id="31" name="86 Rectángulo redondeado"/>
          <p:cNvSpPr>
            <a:spLocks noChangeArrowheads="1"/>
          </p:cNvSpPr>
          <p:nvPr/>
        </p:nvSpPr>
        <p:spPr bwMode="auto">
          <a:xfrm>
            <a:off x="4463441" y="3992910"/>
            <a:ext cx="511938" cy="169641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endParaRPr lang="es-PE" altLang="es-ES" sz="1200">
              <a:solidFill>
                <a:srgbClr val="FFFFFF"/>
              </a:solidFill>
              <a:latin typeface="BNPP Sans" pitchFamily="50" charset="0"/>
            </a:endParaRPr>
          </a:p>
        </p:txBody>
      </p:sp>
      <p:sp>
        <p:nvSpPr>
          <p:cNvPr id="32" name="87 Rectángulo redondeado"/>
          <p:cNvSpPr>
            <a:spLocks noChangeArrowheads="1"/>
          </p:cNvSpPr>
          <p:nvPr/>
        </p:nvSpPr>
        <p:spPr bwMode="auto">
          <a:xfrm>
            <a:off x="5740913" y="3906349"/>
            <a:ext cx="511940" cy="1782974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endParaRPr lang="es-PE" altLang="es-ES" sz="1200">
              <a:solidFill>
                <a:srgbClr val="FFFFFF"/>
              </a:solidFill>
              <a:latin typeface="BNPP Sans" pitchFamily="50" charset="0"/>
            </a:endParaRPr>
          </a:p>
        </p:txBody>
      </p:sp>
      <p:sp>
        <p:nvSpPr>
          <p:cNvPr id="33" name="88 Rectángulo redondeado"/>
          <p:cNvSpPr>
            <a:spLocks noChangeArrowheads="1"/>
          </p:cNvSpPr>
          <p:nvPr/>
        </p:nvSpPr>
        <p:spPr bwMode="auto">
          <a:xfrm>
            <a:off x="5104759" y="3910373"/>
            <a:ext cx="511940" cy="1778948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x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endParaRPr lang="es-PE" altLang="es-ES" sz="1200" dirty="0">
              <a:solidFill>
                <a:srgbClr val="FFFFFF"/>
              </a:solidFill>
              <a:latin typeface="BNPP Sans" pitchFamily="50" charset="0"/>
            </a:endParaRPr>
          </a:p>
        </p:txBody>
      </p:sp>
      <p:sp>
        <p:nvSpPr>
          <p:cNvPr id="34" name="89 Rectángulo redondeado"/>
          <p:cNvSpPr>
            <a:spLocks noChangeArrowheads="1"/>
          </p:cNvSpPr>
          <p:nvPr/>
        </p:nvSpPr>
        <p:spPr bwMode="auto">
          <a:xfrm>
            <a:off x="6400903" y="3906348"/>
            <a:ext cx="511940" cy="178297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endParaRPr lang="es-PE" altLang="es-ES" sz="1200">
              <a:solidFill>
                <a:srgbClr val="FFFFFF"/>
              </a:solidFill>
              <a:latin typeface="BNPP Sans" pitchFamily="50" charset="0"/>
            </a:endParaRPr>
          </a:p>
        </p:txBody>
      </p:sp>
      <p:sp>
        <p:nvSpPr>
          <p:cNvPr id="35" name="90 Rectángulo redondeado"/>
          <p:cNvSpPr>
            <a:spLocks noChangeArrowheads="1"/>
          </p:cNvSpPr>
          <p:nvPr/>
        </p:nvSpPr>
        <p:spPr bwMode="auto">
          <a:xfrm>
            <a:off x="7100964" y="3906348"/>
            <a:ext cx="511938" cy="176021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endParaRPr lang="es-PE" altLang="es-ES" sz="1200">
              <a:solidFill>
                <a:srgbClr val="FFFFFF"/>
              </a:solidFill>
              <a:latin typeface="BNPP Sans" pitchFamily="50" charset="0"/>
            </a:endParaRPr>
          </a:p>
        </p:txBody>
      </p:sp>
      <p:sp>
        <p:nvSpPr>
          <p:cNvPr id="36" name="91 Rectángulo redondeado"/>
          <p:cNvSpPr>
            <a:spLocks noChangeArrowheads="1"/>
          </p:cNvSpPr>
          <p:nvPr/>
        </p:nvSpPr>
        <p:spPr bwMode="auto">
          <a:xfrm>
            <a:off x="7782342" y="3907404"/>
            <a:ext cx="511938" cy="178192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endParaRPr lang="es-PE" altLang="es-ES" sz="1200">
              <a:solidFill>
                <a:srgbClr val="FFFFFF"/>
              </a:solidFill>
              <a:latin typeface="BNPP Sans" pitchFamily="50" charset="0"/>
            </a:endParaRPr>
          </a:p>
        </p:txBody>
      </p:sp>
      <p:sp>
        <p:nvSpPr>
          <p:cNvPr id="37" name="92 Rectángulo redondeado"/>
          <p:cNvSpPr>
            <a:spLocks noChangeArrowheads="1"/>
          </p:cNvSpPr>
          <p:nvPr/>
        </p:nvSpPr>
        <p:spPr bwMode="auto">
          <a:xfrm>
            <a:off x="8461235" y="3910373"/>
            <a:ext cx="511938" cy="177703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endParaRPr lang="es-PE" altLang="es-ES" sz="1200">
              <a:solidFill>
                <a:srgbClr val="FFFFFF"/>
              </a:solidFill>
              <a:latin typeface="BNPP Sans" pitchFamily="50" charset="0"/>
            </a:endParaRPr>
          </a:p>
        </p:txBody>
      </p:sp>
      <p:sp>
        <p:nvSpPr>
          <p:cNvPr id="38" name="93 Rectángulo redondeado"/>
          <p:cNvSpPr>
            <a:spLocks noChangeArrowheads="1"/>
          </p:cNvSpPr>
          <p:nvPr/>
        </p:nvSpPr>
        <p:spPr bwMode="auto">
          <a:xfrm>
            <a:off x="1743121" y="4199784"/>
            <a:ext cx="511938" cy="148953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endParaRPr lang="es-PE" altLang="es-ES" sz="1200">
              <a:solidFill>
                <a:srgbClr val="FFFFFF"/>
              </a:solidFill>
              <a:latin typeface="BNPP Sans" pitchFamily="50" charset="0"/>
            </a:endParaRPr>
          </a:p>
        </p:txBody>
      </p:sp>
      <p:sp>
        <p:nvSpPr>
          <p:cNvPr id="39" name="94 Rectángulo redondeado"/>
          <p:cNvSpPr>
            <a:spLocks noChangeArrowheads="1"/>
          </p:cNvSpPr>
          <p:nvPr/>
        </p:nvSpPr>
        <p:spPr bwMode="auto">
          <a:xfrm>
            <a:off x="1062645" y="4199784"/>
            <a:ext cx="511938" cy="148953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endParaRPr lang="es-PE" altLang="es-ES" sz="1200">
              <a:solidFill>
                <a:srgbClr val="FFFFFF"/>
              </a:solidFill>
              <a:latin typeface="BNPP Sans" pitchFamily="50" charset="0"/>
            </a:endParaRPr>
          </a:p>
        </p:txBody>
      </p:sp>
      <p:sp>
        <p:nvSpPr>
          <p:cNvPr id="40" name="95 Rectángulo"/>
          <p:cNvSpPr>
            <a:spLocks noChangeArrowheads="1"/>
          </p:cNvSpPr>
          <p:nvPr/>
        </p:nvSpPr>
        <p:spPr bwMode="auto">
          <a:xfrm>
            <a:off x="807467" y="3975821"/>
            <a:ext cx="8254224" cy="287267"/>
          </a:xfrm>
          <a:prstGeom prst="rect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endParaRPr lang="es-PE" altLang="es-ES" sz="1200">
              <a:solidFill>
                <a:srgbClr val="FFFFFF"/>
              </a:solidFill>
              <a:latin typeface="BNPP Sans" pitchFamily="50" charset="0"/>
            </a:endParaRPr>
          </a:p>
        </p:txBody>
      </p:sp>
      <p:sp>
        <p:nvSpPr>
          <p:cNvPr id="41" name="96 Rectángulo"/>
          <p:cNvSpPr>
            <a:spLocks noChangeArrowheads="1"/>
          </p:cNvSpPr>
          <p:nvPr/>
        </p:nvSpPr>
        <p:spPr bwMode="auto">
          <a:xfrm>
            <a:off x="637348" y="4493580"/>
            <a:ext cx="8424343" cy="287267"/>
          </a:xfrm>
          <a:prstGeom prst="rect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endParaRPr lang="es-PE" altLang="es-ES" sz="1200">
              <a:solidFill>
                <a:srgbClr val="FFFFFF"/>
              </a:solidFill>
              <a:latin typeface="BNPP Sans" pitchFamily="50" charset="0"/>
            </a:endParaRPr>
          </a:p>
        </p:txBody>
      </p:sp>
      <p:sp>
        <p:nvSpPr>
          <p:cNvPr id="42" name="97 Rectángulo"/>
          <p:cNvSpPr>
            <a:spLocks noChangeArrowheads="1"/>
          </p:cNvSpPr>
          <p:nvPr/>
        </p:nvSpPr>
        <p:spPr bwMode="auto">
          <a:xfrm>
            <a:off x="977585" y="4903927"/>
            <a:ext cx="8084104" cy="242797"/>
          </a:xfrm>
          <a:prstGeom prst="rect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endParaRPr lang="es-PE" altLang="es-ES" sz="1200">
              <a:solidFill>
                <a:srgbClr val="FFFFFF"/>
              </a:solidFill>
              <a:latin typeface="BNPP Sans" pitchFamily="50" charset="0"/>
            </a:endParaRPr>
          </a:p>
        </p:txBody>
      </p:sp>
      <p:sp>
        <p:nvSpPr>
          <p:cNvPr id="43" name="42 Rectángulo"/>
          <p:cNvSpPr/>
          <p:nvPr/>
        </p:nvSpPr>
        <p:spPr>
          <a:xfrm>
            <a:off x="126989" y="3910374"/>
            <a:ext cx="850595" cy="426478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tIns="90000" bIns="90000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700" b="1" kern="0" dirty="0">
                <a:solidFill>
                  <a:srgbClr val="FFFFFF"/>
                </a:solidFill>
                <a:latin typeface="BNPP Sans" pitchFamily="50" charset="0"/>
              </a:rPr>
              <a:t>Market Share</a:t>
            </a:r>
          </a:p>
        </p:txBody>
      </p:sp>
      <p:sp>
        <p:nvSpPr>
          <p:cNvPr id="44" name="43 Rectángulo"/>
          <p:cNvSpPr/>
          <p:nvPr/>
        </p:nvSpPr>
        <p:spPr>
          <a:xfrm>
            <a:off x="126989" y="4389204"/>
            <a:ext cx="850595" cy="426478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tIns="90000" bIns="90000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700" b="1" kern="0" dirty="0">
                <a:solidFill>
                  <a:schemeClr val="bg1"/>
                </a:solidFill>
                <a:latin typeface="BNPP Sans" pitchFamily="50" charset="0"/>
              </a:rPr>
              <a:t>Var %</a:t>
            </a:r>
          </a:p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700" b="1" kern="0" dirty="0">
                <a:solidFill>
                  <a:schemeClr val="bg1"/>
                </a:solidFill>
                <a:latin typeface="BNPP Sans" pitchFamily="50" charset="0"/>
              </a:rPr>
              <a:t>2016 - 2017</a:t>
            </a:r>
          </a:p>
        </p:txBody>
      </p:sp>
      <p:sp>
        <p:nvSpPr>
          <p:cNvPr id="45" name="100 Rectángulo"/>
          <p:cNvSpPr>
            <a:spLocks noChangeArrowheads="1"/>
          </p:cNvSpPr>
          <p:nvPr/>
        </p:nvSpPr>
        <p:spPr bwMode="auto">
          <a:xfrm>
            <a:off x="126989" y="4868036"/>
            <a:ext cx="850595" cy="367362"/>
          </a:xfrm>
          <a:prstGeom prst="rect">
            <a:avLst/>
          </a:prstGeom>
          <a:solidFill>
            <a:srgbClr val="00915A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ctr" hangingPunct="1">
              <a:spcBef>
                <a:spcPct val="0"/>
              </a:spcBef>
              <a:buClrTx/>
              <a:buSzTx/>
            </a:pPr>
            <a:r>
              <a:rPr lang="es-ES_tradnl" altLang="es-ES" sz="700" b="1">
                <a:solidFill>
                  <a:srgbClr val="FFFFFF"/>
                </a:solidFill>
                <a:latin typeface="BNPP Sans" pitchFamily="50" charset="0"/>
              </a:rPr>
              <a:t>Captive</a:t>
            </a:r>
            <a:endParaRPr lang="es-ES" altLang="es-ES" sz="700" b="1">
              <a:solidFill>
                <a:srgbClr val="FFFFFF"/>
              </a:solidFill>
              <a:latin typeface="BNPP Sans" pitchFamily="50" charset="0"/>
            </a:endParaRPr>
          </a:p>
        </p:txBody>
      </p:sp>
      <p:sp>
        <p:nvSpPr>
          <p:cNvPr id="46" name="45 CuadroTexto"/>
          <p:cNvSpPr txBox="1"/>
          <p:nvPr/>
        </p:nvSpPr>
        <p:spPr>
          <a:xfrm>
            <a:off x="1062644" y="4015937"/>
            <a:ext cx="511938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31%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1743117" y="4011714"/>
            <a:ext cx="511940" cy="21746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26%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508652" y="4020159"/>
            <a:ext cx="511940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14%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3189128" y="4022270"/>
            <a:ext cx="511940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11%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4418021" y="4006139"/>
            <a:ext cx="511940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3%</a:t>
            </a:r>
          </a:p>
        </p:txBody>
      </p:sp>
      <p:sp>
        <p:nvSpPr>
          <p:cNvPr id="51" name="50 CuadroTexto"/>
          <p:cNvSpPr txBox="1"/>
          <p:nvPr/>
        </p:nvSpPr>
        <p:spPr>
          <a:xfrm>
            <a:off x="5740913" y="4015937"/>
            <a:ext cx="511940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2%</a:t>
            </a:r>
          </a:p>
        </p:txBody>
      </p:sp>
      <p:sp>
        <p:nvSpPr>
          <p:cNvPr id="52" name="51 CuadroTexto"/>
          <p:cNvSpPr txBox="1"/>
          <p:nvPr/>
        </p:nvSpPr>
        <p:spPr>
          <a:xfrm>
            <a:off x="5101809" y="4007128"/>
            <a:ext cx="511940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2%</a:t>
            </a:r>
          </a:p>
        </p:txBody>
      </p:sp>
      <p:sp>
        <p:nvSpPr>
          <p:cNvPr id="53" name="52 CuadroTexto"/>
          <p:cNvSpPr txBox="1"/>
          <p:nvPr/>
        </p:nvSpPr>
        <p:spPr>
          <a:xfrm>
            <a:off x="3784546" y="4020159"/>
            <a:ext cx="511938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5%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6400905" y="4030716"/>
            <a:ext cx="511938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2%</a:t>
            </a:r>
          </a:p>
        </p:txBody>
      </p:sp>
      <p:sp>
        <p:nvSpPr>
          <p:cNvPr id="55" name="54 CuadroTexto"/>
          <p:cNvSpPr txBox="1"/>
          <p:nvPr/>
        </p:nvSpPr>
        <p:spPr>
          <a:xfrm>
            <a:off x="7053285" y="4015937"/>
            <a:ext cx="511938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1%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7782339" y="4011715"/>
            <a:ext cx="511940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1%</a:t>
            </a:r>
          </a:p>
        </p:txBody>
      </p:sp>
      <p:sp>
        <p:nvSpPr>
          <p:cNvPr id="57" name="56 CuadroTexto"/>
          <p:cNvSpPr txBox="1"/>
          <p:nvPr/>
        </p:nvSpPr>
        <p:spPr>
          <a:xfrm>
            <a:off x="8292696" y="3992416"/>
            <a:ext cx="763220" cy="242796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2%</a:t>
            </a:r>
          </a:p>
        </p:txBody>
      </p:sp>
      <p:sp>
        <p:nvSpPr>
          <p:cNvPr id="58" name="57 CuadroTexto"/>
          <p:cNvSpPr txBox="1"/>
          <p:nvPr/>
        </p:nvSpPr>
        <p:spPr>
          <a:xfrm>
            <a:off x="1062645" y="4954597"/>
            <a:ext cx="513814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700" b="1" dirty="0">
                <a:solidFill>
                  <a:prstClr val="white"/>
                </a:solidFill>
                <a:latin typeface="BNPP Sans" pitchFamily="50" charset="0"/>
              </a:rPr>
              <a:t>BBVA</a:t>
            </a:r>
          </a:p>
        </p:txBody>
      </p:sp>
      <p:sp>
        <p:nvSpPr>
          <p:cNvPr id="59" name="58 CuadroTexto"/>
          <p:cNvSpPr txBox="1"/>
          <p:nvPr/>
        </p:nvSpPr>
        <p:spPr>
          <a:xfrm>
            <a:off x="1746576" y="4954597"/>
            <a:ext cx="511940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700" b="1" dirty="0">
                <a:solidFill>
                  <a:prstClr val="white"/>
                </a:solidFill>
                <a:latin typeface="BNPP Sans" pitchFamily="50" charset="0"/>
              </a:rPr>
              <a:t>BCP</a:t>
            </a:r>
          </a:p>
        </p:txBody>
      </p:sp>
      <p:sp>
        <p:nvSpPr>
          <p:cNvPr id="60" name="59 CuadroTexto"/>
          <p:cNvSpPr txBox="1"/>
          <p:nvPr/>
        </p:nvSpPr>
        <p:spPr>
          <a:xfrm>
            <a:off x="3702944" y="4933483"/>
            <a:ext cx="684461" cy="21324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700" b="1" dirty="0">
                <a:solidFill>
                  <a:prstClr val="white"/>
                </a:solidFill>
                <a:latin typeface="BNPP Sans" pitchFamily="50" charset="0"/>
              </a:rPr>
              <a:t>Interbank</a:t>
            </a:r>
          </a:p>
        </p:txBody>
      </p:sp>
      <p:sp>
        <p:nvSpPr>
          <p:cNvPr id="61" name="60 CuadroTexto"/>
          <p:cNvSpPr txBox="1"/>
          <p:nvPr/>
        </p:nvSpPr>
        <p:spPr>
          <a:xfrm>
            <a:off x="1026163" y="4553883"/>
            <a:ext cx="511940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-%</a:t>
            </a:r>
          </a:p>
        </p:txBody>
      </p:sp>
      <p:sp>
        <p:nvSpPr>
          <p:cNvPr id="62" name="61 CuadroTexto"/>
          <p:cNvSpPr txBox="1"/>
          <p:nvPr/>
        </p:nvSpPr>
        <p:spPr>
          <a:xfrm>
            <a:off x="1706639" y="4553883"/>
            <a:ext cx="511940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+7%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472174" y="4553883"/>
            <a:ext cx="511940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-1%</a:t>
            </a:r>
          </a:p>
        </p:txBody>
      </p:sp>
      <p:sp>
        <p:nvSpPr>
          <p:cNvPr id="64" name="63 CuadroTexto"/>
          <p:cNvSpPr txBox="1"/>
          <p:nvPr/>
        </p:nvSpPr>
        <p:spPr>
          <a:xfrm>
            <a:off x="3152650" y="4553883"/>
            <a:ext cx="511940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-4%</a:t>
            </a:r>
          </a:p>
        </p:txBody>
      </p:sp>
      <p:sp>
        <p:nvSpPr>
          <p:cNvPr id="65" name="64 CuadroTexto"/>
          <p:cNvSpPr txBox="1"/>
          <p:nvPr/>
        </p:nvSpPr>
        <p:spPr>
          <a:xfrm>
            <a:off x="3746486" y="4553883"/>
            <a:ext cx="511938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-15%</a:t>
            </a:r>
          </a:p>
        </p:txBody>
      </p:sp>
      <p:sp>
        <p:nvSpPr>
          <p:cNvPr id="66" name="65 CuadroTexto"/>
          <p:cNvSpPr txBox="1"/>
          <p:nvPr/>
        </p:nvSpPr>
        <p:spPr>
          <a:xfrm>
            <a:off x="4379964" y="4553883"/>
            <a:ext cx="511938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-</a:t>
            </a:r>
            <a:r>
              <a:rPr lang="es-PE" sz="800" b="1" dirty="0" smtClean="0">
                <a:solidFill>
                  <a:prstClr val="white"/>
                </a:solidFill>
                <a:latin typeface="BNPP Sans" pitchFamily="50" charset="0"/>
              </a:rPr>
              <a:t>19%</a:t>
            </a:r>
            <a:endParaRPr lang="es-PE" sz="800" b="1" dirty="0">
              <a:solidFill>
                <a:prstClr val="white"/>
              </a:solidFill>
              <a:latin typeface="BNPP Sans" pitchFamily="50" charset="0"/>
            </a:endParaRPr>
          </a:p>
        </p:txBody>
      </p:sp>
      <p:sp>
        <p:nvSpPr>
          <p:cNvPr id="67" name="66 CuadroTexto"/>
          <p:cNvSpPr txBox="1"/>
          <p:nvPr/>
        </p:nvSpPr>
        <p:spPr>
          <a:xfrm>
            <a:off x="5060437" y="4553883"/>
            <a:ext cx="511940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-7%</a:t>
            </a:r>
          </a:p>
        </p:txBody>
      </p:sp>
      <p:sp>
        <p:nvSpPr>
          <p:cNvPr id="68" name="67 CuadroTexto"/>
          <p:cNvSpPr txBox="1"/>
          <p:nvPr/>
        </p:nvSpPr>
        <p:spPr>
          <a:xfrm>
            <a:off x="5740913" y="4553883"/>
            <a:ext cx="511940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+1%</a:t>
            </a:r>
          </a:p>
        </p:txBody>
      </p:sp>
      <p:sp>
        <p:nvSpPr>
          <p:cNvPr id="69" name="68 CuadroTexto"/>
          <p:cNvSpPr txBox="1"/>
          <p:nvPr/>
        </p:nvSpPr>
        <p:spPr>
          <a:xfrm>
            <a:off x="6400903" y="4553883"/>
            <a:ext cx="511940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+30%</a:t>
            </a:r>
          </a:p>
        </p:txBody>
      </p:sp>
      <p:sp>
        <p:nvSpPr>
          <p:cNvPr id="70" name="69 CuadroTexto"/>
          <p:cNvSpPr txBox="1"/>
          <p:nvPr/>
        </p:nvSpPr>
        <p:spPr>
          <a:xfrm>
            <a:off x="7016807" y="4553883"/>
            <a:ext cx="511938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+12%</a:t>
            </a:r>
          </a:p>
        </p:txBody>
      </p:sp>
      <p:sp>
        <p:nvSpPr>
          <p:cNvPr id="71" name="70 CuadroTexto"/>
          <p:cNvSpPr txBox="1"/>
          <p:nvPr/>
        </p:nvSpPr>
        <p:spPr>
          <a:xfrm>
            <a:off x="7782342" y="4553883"/>
            <a:ext cx="511938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+5%</a:t>
            </a:r>
          </a:p>
        </p:txBody>
      </p:sp>
      <p:sp>
        <p:nvSpPr>
          <p:cNvPr id="72" name="71 CuadroTexto"/>
          <p:cNvSpPr txBox="1"/>
          <p:nvPr/>
        </p:nvSpPr>
        <p:spPr>
          <a:xfrm>
            <a:off x="8462817" y="4553883"/>
            <a:ext cx="513814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+36%</a:t>
            </a:r>
          </a:p>
        </p:txBody>
      </p:sp>
      <p:sp>
        <p:nvSpPr>
          <p:cNvPr id="73" name="72 Rectángulo"/>
          <p:cNvSpPr/>
          <p:nvPr/>
        </p:nvSpPr>
        <p:spPr>
          <a:xfrm>
            <a:off x="9128730" y="4006139"/>
            <a:ext cx="761345" cy="245338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kern="0" dirty="0">
                <a:solidFill>
                  <a:prstClr val="white"/>
                </a:solidFill>
                <a:latin typeface="BNPP Sans" pitchFamily="50" charset="0"/>
              </a:rPr>
              <a:t>100%</a:t>
            </a:r>
          </a:p>
        </p:txBody>
      </p:sp>
      <p:sp>
        <p:nvSpPr>
          <p:cNvPr id="74" name="73 Rectángulo"/>
          <p:cNvSpPr/>
          <p:nvPr/>
        </p:nvSpPr>
        <p:spPr>
          <a:xfrm>
            <a:off x="9124957" y="4522671"/>
            <a:ext cx="761345" cy="243852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900" b="1" kern="0" dirty="0">
                <a:solidFill>
                  <a:prstClr val="white"/>
                </a:solidFill>
                <a:latin typeface="BNPP Sans" pitchFamily="50" charset="0"/>
              </a:rPr>
              <a:t>+1%</a:t>
            </a:r>
          </a:p>
        </p:txBody>
      </p:sp>
      <p:sp>
        <p:nvSpPr>
          <p:cNvPr id="75" name="145 CuadroTexto"/>
          <p:cNvSpPr txBox="1">
            <a:spLocks noChangeArrowheads="1"/>
          </p:cNvSpPr>
          <p:nvPr/>
        </p:nvSpPr>
        <p:spPr bwMode="auto">
          <a:xfrm rot="10800000">
            <a:off x="117459" y="1642889"/>
            <a:ext cx="170647" cy="1201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ES_tradnl" altLang="es-ES" sz="1000" dirty="0">
                <a:solidFill>
                  <a:srgbClr val="000000"/>
                </a:solidFill>
                <a:latin typeface="BNPP Sans" pitchFamily="50" charset="0"/>
              </a:rPr>
              <a:t>GWP </a:t>
            </a:r>
            <a:r>
              <a:rPr lang="es-PE" altLang="es-ES" sz="1000" dirty="0" smtClean="0">
                <a:solidFill>
                  <a:srgbClr val="000000"/>
                </a:solidFill>
                <a:latin typeface="BNPP Sans" pitchFamily="50" charset="0"/>
              </a:rPr>
              <a:t>M Soles</a:t>
            </a:r>
            <a:endParaRPr lang="es-ES" altLang="es-ES" sz="10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76" name="147 CuadroTexto"/>
          <p:cNvSpPr txBox="1">
            <a:spLocks noChangeArrowheads="1"/>
          </p:cNvSpPr>
          <p:nvPr/>
        </p:nvSpPr>
        <p:spPr bwMode="auto">
          <a:xfrm>
            <a:off x="2917338" y="1767545"/>
            <a:ext cx="3924866" cy="42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ES" sz="1600" b="1" dirty="0">
                <a:solidFill>
                  <a:srgbClr val="595959"/>
                </a:solidFill>
                <a:latin typeface="BNPP Sans" pitchFamily="50" charset="0"/>
              </a:rPr>
              <a:t>GWP Q4 2017: </a:t>
            </a:r>
            <a:r>
              <a:rPr lang="es-PE" altLang="es-ES" sz="1600" b="1" dirty="0" smtClean="0">
                <a:solidFill>
                  <a:srgbClr val="595959"/>
                </a:solidFill>
                <a:latin typeface="BNPP Sans" pitchFamily="50" charset="0"/>
              </a:rPr>
              <a:t>11,32 M Soles </a:t>
            </a:r>
            <a:endParaRPr lang="es-PE" altLang="es-ES" sz="1600" b="1" dirty="0">
              <a:solidFill>
                <a:srgbClr val="595959"/>
              </a:solidFill>
              <a:latin typeface="BNPP Sans" pitchFamily="50" charset="0"/>
            </a:endParaRPr>
          </a:p>
        </p:txBody>
      </p:sp>
      <p:sp>
        <p:nvSpPr>
          <p:cNvPr id="78" name="160 Rectángulo"/>
          <p:cNvSpPr>
            <a:spLocks noChangeArrowheads="1"/>
          </p:cNvSpPr>
          <p:nvPr/>
        </p:nvSpPr>
        <p:spPr bwMode="auto">
          <a:xfrm>
            <a:off x="558822" y="280801"/>
            <a:ext cx="5139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altLang="es-ES" sz="2400" b="1" dirty="0">
                <a:solidFill>
                  <a:srgbClr val="00915A"/>
                </a:solidFill>
                <a:latin typeface="BNPP Sans" pitchFamily="50" charset="0"/>
              </a:rPr>
              <a:t>Mercado asegurador: Resultados 2017 </a:t>
            </a:r>
          </a:p>
        </p:txBody>
      </p:sp>
      <p:sp>
        <p:nvSpPr>
          <p:cNvPr id="103" name="130 Rectángulo"/>
          <p:cNvSpPr>
            <a:spLocks noChangeArrowheads="1"/>
          </p:cNvSpPr>
          <p:nvPr/>
        </p:nvSpPr>
        <p:spPr bwMode="auto">
          <a:xfrm>
            <a:off x="977585" y="5346866"/>
            <a:ext cx="8084104" cy="287299"/>
          </a:xfrm>
          <a:prstGeom prst="rect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endParaRPr lang="es-PE" altLang="es-ES" sz="1200">
              <a:solidFill>
                <a:srgbClr val="FFFFFF"/>
              </a:solidFill>
              <a:latin typeface="BNPP Sans" pitchFamily="50" charset="0"/>
            </a:endParaRPr>
          </a:p>
        </p:txBody>
      </p:sp>
      <p:sp>
        <p:nvSpPr>
          <p:cNvPr id="104" name="131 Rectángulo"/>
          <p:cNvSpPr>
            <a:spLocks noChangeArrowheads="1"/>
          </p:cNvSpPr>
          <p:nvPr/>
        </p:nvSpPr>
        <p:spPr bwMode="auto">
          <a:xfrm>
            <a:off x="138242" y="5300847"/>
            <a:ext cx="839343" cy="388475"/>
          </a:xfrm>
          <a:prstGeom prst="rect">
            <a:avLst/>
          </a:prstGeom>
          <a:solidFill>
            <a:srgbClr val="00915A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ctr" hangingPunct="1">
              <a:spcBef>
                <a:spcPct val="0"/>
              </a:spcBef>
            </a:pPr>
            <a:r>
              <a:rPr lang="es-ES_tradnl" altLang="es-ES" sz="700" b="1">
                <a:solidFill>
                  <a:srgbClr val="FFFFFF"/>
                </a:solidFill>
                <a:latin typeface="BNPP Sans" pitchFamily="50" charset="0"/>
              </a:rPr>
              <a:t>Siniestralidad </a:t>
            </a:r>
            <a:endParaRPr lang="es-ES" altLang="es-ES" sz="700" b="1">
              <a:solidFill>
                <a:srgbClr val="FFFFFF"/>
              </a:solidFill>
              <a:latin typeface="BNPP Sans" pitchFamily="50" charset="0"/>
            </a:endParaRPr>
          </a:p>
        </p:txBody>
      </p:sp>
      <p:sp>
        <p:nvSpPr>
          <p:cNvPr id="105" name="104 CuadroTexto">
            <a:extLst/>
          </p:cNvPr>
          <p:cNvSpPr txBox="1"/>
          <p:nvPr/>
        </p:nvSpPr>
        <p:spPr>
          <a:xfrm>
            <a:off x="1062643" y="5417373"/>
            <a:ext cx="511940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74%</a:t>
            </a:r>
          </a:p>
        </p:txBody>
      </p:sp>
      <p:sp>
        <p:nvSpPr>
          <p:cNvPr id="106" name="105 CuadroTexto">
            <a:extLst/>
          </p:cNvPr>
          <p:cNvSpPr txBox="1"/>
          <p:nvPr/>
        </p:nvSpPr>
        <p:spPr>
          <a:xfrm>
            <a:off x="1743118" y="5416317"/>
            <a:ext cx="511940" cy="217462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38%</a:t>
            </a:r>
          </a:p>
        </p:txBody>
      </p:sp>
      <p:sp>
        <p:nvSpPr>
          <p:cNvPr id="107" name="106 CuadroTexto">
            <a:extLst/>
          </p:cNvPr>
          <p:cNvSpPr txBox="1"/>
          <p:nvPr/>
        </p:nvSpPr>
        <p:spPr>
          <a:xfrm>
            <a:off x="2376339" y="5417373"/>
            <a:ext cx="511940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68%</a:t>
            </a:r>
          </a:p>
        </p:txBody>
      </p:sp>
      <p:sp>
        <p:nvSpPr>
          <p:cNvPr id="108" name="107 CuadroTexto">
            <a:extLst/>
          </p:cNvPr>
          <p:cNvSpPr txBox="1"/>
          <p:nvPr/>
        </p:nvSpPr>
        <p:spPr>
          <a:xfrm>
            <a:off x="3104070" y="5417373"/>
            <a:ext cx="511940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79%</a:t>
            </a:r>
          </a:p>
        </p:txBody>
      </p:sp>
      <p:sp>
        <p:nvSpPr>
          <p:cNvPr id="109" name="108 CuadroTexto">
            <a:extLst/>
          </p:cNvPr>
          <p:cNvSpPr txBox="1"/>
          <p:nvPr/>
        </p:nvSpPr>
        <p:spPr>
          <a:xfrm>
            <a:off x="3782965" y="5417373"/>
            <a:ext cx="511938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59%</a:t>
            </a:r>
          </a:p>
        </p:txBody>
      </p:sp>
      <p:sp>
        <p:nvSpPr>
          <p:cNvPr id="110" name="109 CuadroTexto">
            <a:extLst/>
          </p:cNvPr>
          <p:cNvSpPr txBox="1"/>
          <p:nvPr/>
        </p:nvSpPr>
        <p:spPr>
          <a:xfrm>
            <a:off x="4465021" y="5417373"/>
            <a:ext cx="511940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141%</a:t>
            </a:r>
          </a:p>
        </p:txBody>
      </p:sp>
      <p:sp>
        <p:nvSpPr>
          <p:cNvPr id="111" name="110 CuadroTexto">
            <a:extLst/>
          </p:cNvPr>
          <p:cNvSpPr txBox="1"/>
          <p:nvPr/>
        </p:nvSpPr>
        <p:spPr>
          <a:xfrm>
            <a:off x="5096065" y="5417373"/>
            <a:ext cx="511940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25%</a:t>
            </a:r>
          </a:p>
        </p:txBody>
      </p:sp>
      <p:sp>
        <p:nvSpPr>
          <p:cNvPr id="112" name="111 CuadroTexto">
            <a:extLst/>
          </p:cNvPr>
          <p:cNvSpPr txBox="1"/>
          <p:nvPr/>
        </p:nvSpPr>
        <p:spPr>
          <a:xfrm>
            <a:off x="5825972" y="5417373"/>
            <a:ext cx="511940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262%</a:t>
            </a:r>
          </a:p>
        </p:txBody>
      </p:sp>
      <p:sp>
        <p:nvSpPr>
          <p:cNvPr id="113" name="112 CuadroTexto">
            <a:extLst/>
          </p:cNvPr>
          <p:cNvSpPr txBox="1"/>
          <p:nvPr/>
        </p:nvSpPr>
        <p:spPr>
          <a:xfrm>
            <a:off x="6400903" y="5417373"/>
            <a:ext cx="511940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42%</a:t>
            </a:r>
          </a:p>
        </p:txBody>
      </p:sp>
      <p:sp>
        <p:nvSpPr>
          <p:cNvPr id="114" name="113 CuadroTexto">
            <a:extLst/>
          </p:cNvPr>
          <p:cNvSpPr txBox="1"/>
          <p:nvPr/>
        </p:nvSpPr>
        <p:spPr>
          <a:xfrm>
            <a:off x="7048977" y="5417373"/>
            <a:ext cx="511938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68%</a:t>
            </a:r>
          </a:p>
        </p:txBody>
      </p:sp>
      <p:sp>
        <p:nvSpPr>
          <p:cNvPr id="115" name="114 CuadroTexto">
            <a:extLst/>
          </p:cNvPr>
          <p:cNvSpPr txBox="1"/>
          <p:nvPr/>
        </p:nvSpPr>
        <p:spPr>
          <a:xfrm>
            <a:off x="7782339" y="5417373"/>
            <a:ext cx="511940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82%</a:t>
            </a:r>
          </a:p>
        </p:txBody>
      </p:sp>
      <p:sp>
        <p:nvSpPr>
          <p:cNvPr id="116" name="115 CuadroTexto">
            <a:extLst/>
          </p:cNvPr>
          <p:cNvSpPr txBox="1"/>
          <p:nvPr/>
        </p:nvSpPr>
        <p:spPr>
          <a:xfrm>
            <a:off x="8547877" y="5417373"/>
            <a:ext cx="513814" cy="215351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800" b="1" dirty="0">
                <a:solidFill>
                  <a:prstClr val="white"/>
                </a:solidFill>
                <a:latin typeface="BNPP Sans" pitchFamily="50" charset="0"/>
              </a:rPr>
              <a:t>xx</a:t>
            </a:r>
          </a:p>
        </p:txBody>
      </p:sp>
      <p:sp>
        <p:nvSpPr>
          <p:cNvPr id="117" name="116 Rectángulo">
            <a:extLst/>
          </p:cNvPr>
          <p:cNvSpPr/>
          <p:nvPr/>
        </p:nvSpPr>
        <p:spPr>
          <a:xfrm>
            <a:off x="9145606" y="5350461"/>
            <a:ext cx="763220" cy="289245"/>
          </a:xfrm>
          <a:prstGeom prst="rect">
            <a:avLst/>
          </a:prstGeom>
          <a:solidFill>
            <a:schemeClr val="accent1"/>
          </a:solidFill>
          <a:ln w="3175" cap="flat" cmpd="sng" algn="ctr">
            <a:noFill/>
            <a:prstDash val="solid"/>
          </a:ln>
          <a:effectLst/>
        </p:spPr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900" b="1" kern="0" dirty="0">
                <a:solidFill>
                  <a:prstClr val="white"/>
                </a:solidFill>
                <a:latin typeface="BNPP Sans" pitchFamily="50" charset="0"/>
              </a:rPr>
              <a:t>67%</a:t>
            </a:r>
          </a:p>
        </p:txBody>
      </p:sp>
      <p:sp>
        <p:nvSpPr>
          <p:cNvPr id="101" name="71 Rectángulo">
            <a:extLst>
              <a:ext uri="{FF2B5EF4-FFF2-40B4-BE49-F238E27FC236}">
                <a16:creationId xmlns:a16="http://schemas.microsoft.com/office/drawing/2014/main" xmlns="" id="{C54E9F63-6195-4B36-A7C4-8B485CB84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7177" y="6162077"/>
            <a:ext cx="142699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en-US" sz="800" dirty="0">
                <a:solidFill>
                  <a:srgbClr val="000000"/>
                </a:solidFill>
                <a:latin typeface="BNPP Sans" pitchFamily="50" charset="0"/>
              </a:rPr>
              <a:t>Fuente: </a:t>
            </a:r>
            <a:r>
              <a:rPr lang="en-US" altLang="en-US" sz="800" dirty="0" smtClean="0">
                <a:solidFill>
                  <a:srgbClr val="000000"/>
                </a:solidFill>
                <a:latin typeface="BNPP Sans" pitchFamily="50" charset="0"/>
              </a:rPr>
              <a:t>SBS,Diciembre 2017</a:t>
            </a:r>
            <a:endParaRPr lang="en-US" altLang="en-US" sz="8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18" name="5 Marcador de número de diapositiva">
            <a:extLst>
              <a:ext uri="{FF2B5EF4-FFF2-40B4-BE49-F238E27FC236}">
                <a16:creationId xmlns:a16="http://schemas.microsoft.com/office/drawing/2014/main" xmlns="" id="{87218798-A158-4F99-953D-C30D68EAB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6788" y="6379275"/>
            <a:ext cx="212625" cy="179542"/>
          </a:xfrm>
        </p:spPr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5</a:t>
            </a:fld>
            <a:endParaRPr lang="en-GB" noProof="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FE81D905-4703-4D16-9181-BFF229AE910C}"/>
              </a:ext>
            </a:extLst>
          </p:cNvPr>
          <p:cNvSpPr/>
          <p:nvPr/>
        </p:nvSpPr>
        <p:spPr>
          <a:xfrm>
            <a:off x="4469015" y="2848475"/>
            <a:ext cx="1147684" cy="931834"/>
          </a:xfrm>
          <a:prstGeom prst="rect">
            <a:avLst/>
          </a:prstGeom>
          <a:noFill/>
          <a:ln w="31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>
              <a:solidFill>
                <a:schemeClr val="tx1"/>
              </a:solidFill>
            </a:endParaRPr>
          </a:p>
        </p:txBody>
      </p:sp>
      <p:graphicFrame>
        <p:nvGraphicFramePr>
          <p:cNvPr id="119" name="5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613650"/>
              </p:ext>
            </p:extLst>
          </p:nvPr>
        </p:nvGraphicFramePr>
        <p:xfrm>
          <a:off x="591453" y="884153"/>
          <a:ext cx="8554153" cy="3014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892" y="904925"/>
            <a:ext cx="2571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99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6</a:t>
            </a:fld>
            <a:endParaRPr lang="en-GB" noProof="0" dirty="0"/>
          </a:p>
        </p:txBody>
      </p:sp>
      <p:grpSp>
        <p:nvGrpSpPr>
          <p:cNvPr id="37" name="15 Grupo"/>
          <p:cNvGrpSpPr>
            <a:grpSpLocks/>
          </p:cNvGrpSpPr>
          <p:nvPr/>
        </p:nvGrpSpPr>
        <p:grpSpPr bwMode="auto">
          <a:xfrm>
            <a:off x="213778" y="930348"/>
            <a:ext cx="3145471" cy="479259"/>
            <a:chOff x="14848" y="692696"/>
            <a:chExt cx="2971527" cy="355247"/>
          </a:xfrm>
        </p:grpSpPr>
        <p:sp>
          <p:nvSpPr>
            <p:cNvPr id="38" name="37 CuadroTexto"/>
            <p:cNvSpPr txBox="1"/>
            <p:nvPr/>
          </p:nvSpPr>
          <p:spPr>
            <a:xfrm>
              <a:off x="27913" y="692696"/>
              <a:ext cx="2958462" cy="355247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>
              <a:solidFill>
                <a:sysClr val="windowText" lastClr="000000"/>
              </a:solidFill>
            </a:ln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NPP Sans" pitchFamily="50" charset="0"/>
                  <a:cs typeface="Arial" charset="0"/>
                </a:rPr>
                <a:t>Banca</a:t>
              </a:r>
            </a:p>
          </p:txBody>
        </p:sp>
        <p:sp>
          <p:nvSpPr>
            <p:cNvPr id="39" name="CuadroTexto 42"/>
            <p:cNvSpPr txBox="1"/>
            <p:nvPr/>
          </p:nvSpPr>
          <p:spPr>
            <a:xfrm>
              <a:off x="14848" y="692696"/>
              <a:ext cx="378881" cy="273764"/>
            </a:xfrm>
            <a:prstGeom prst="rect">
              <a:avLst/>
            </a:prstGeom>
            <a:solidFill>
              <a:srgbClr val="4BACC6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NPP Sans" pitchFamily="50" charset="0"/>
                  <a:cs typeface="Calibri"/>
                </a:rPr>
                <a:t> 1</a:t>
              </a:r>
              <a:endPara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NPP Sans" pitchFamily="50" charset="0"/>
                <a:cs typeface="Calibri"/>
              </a:endParaRPr>
            </a:p>
          </p:txBody>
        </p:sp>
      </p:grpSp>
      <p:sp>
        <p:nvSpPr>
          <p:cNvPr id="40" name="31 CuadroTexto"/>
          <p:cNvSpPr txBox="1">
            <a:spLocks noChangeArrowheads="1"/>
          </p:cNvSpPr>
          <p:nvPr/>
        </p:nvSpPr>
        <p:spPr bwMode="auto">
          <a:xfrm>
            <a:off x="552286" y="1569848"/>
            <a:ext cx="2499863" cy="19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s-ES" sz="1000" b="1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Total de </a:t>
            </a:r>
            <a:r>
              <a:rPr lang="en-US" altLang="es-ES" sz="1000" b="1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créditos</a:t>
            </a:r>
            <a:r>
              <a:rPr lang="en-US" altLang="es-ES" sz="1000" b="1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</a:t>
            </a:r>
            <a:r>
              <a:rPr lang="en-US" altLang="es-ES" sz="1000" b="1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vigentes</a:t>
            </a:r>
            <a:r>
              <a:rPr lang="en-US" altLang="es-ES" sz="1000" b="1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2017 </a:t>
            </a:r>
            <a:r>
              <a:rPr lang="es-ES_tradnl" altLang="es-ES" sz="1000" b="1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: </a:t>
            </a:r>
            <a:r>
              <a:rPr lang="es-ES_tradnl" altLang="es-ES" sz="1000" b="1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246.05 </a:t>
            </a:r>
            <a:r>
              <a:rPr lang="es-ES_tradnl" altLang="es-ES" sz="1000" b="1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bn</a:t>
            </a:r>
            <a:r>
              <a:rPr lang="es-ES_tradnl" altLang="es-ES" sz="1000" b="1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</a:t>
            </a:r>
            <a:r>
              <a:rPr lang="es-ES_tradnl" altLang="es-ES" sz="1000" b="1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SOL</a:t>
            </a:r>
            <a:endParaRPr lang="es-ES" altLang="es-ES" sz="1000" b="1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graphicFrame>
        <p:nvGraphicFramePr>
          <p:cNvPr id="42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0330048"/>
              </p:ext>
            </p:extLst>
          </p:nvPr>
        </p:nvGraphicFramePr>
        <p:xfrm>
          <a:off x="0" y="1804789"/>
          <a:ext cx="3211193" cy="2165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7" name="11 CuadroTexto"/>
          <p:cNvSpPr txBox="1">
            <a:spLocks noChangeArrowheads="1"/>
          </p:cNvSpPr>
          <p:nvPr/>
        </p:nvSpPr>
        <p:spPr bwMode="auto">
          <a:xfrm>
            <a:off x="213778" y="4282166"/>
            <a:ext cx="2838371" cy="67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71450" indent="-171450"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522288" indent="-2095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942975" indent="-206375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358900" indent="-19685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85% del total de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créditos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se </a:t>
            </a:r>
            <a:r>
              <a:rPr lang="en-US" altLang="es-ES" sz="800" dirty="0" err="1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concentra</a:t>
            </a:r>
            <a:r>
              <a:rPr lang="en-US" altLang="es-ES" sz="8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en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4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bancos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.</a:t>
            </a:r>
          </a:p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s-ES" sz="8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3 de las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empresas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que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lideran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el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mercado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</a:t>
            </a:r>
            <a:r>
              <a:rPr lang="en-US" altLang="es-ES" sz="800" dirty="0" err="1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tienen</a:t>
            </a:r>
            <a:r>
              <a:rPr lang="en-US" altLang="es-ES" sz="8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</a:t>
            </a:r>
            <a:r>
              <a:rPr lang="en-US" altLang="es-ES" sz="800" dirty="0" err="1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una</a:t>
            </a:r>
            <a:r>
              <a:rPr lang="en-US" altLang="es-ES" sz="8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</a:t>
            </a:r>
            <a:r>
              <a:rPr lang="en-US" altLang="es-ES" sz="800" dirty="0" err="1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aseguradora</a:t>
            </a:r>
            <a:r>
              <a:rPr lang="en-US" altLang="es-ES" sz="8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</a:t>
            </a:r>
            <a:r>
              <a:rPr lang="en-US" altLang="es-ES" sz="800" dirty="0" err="1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captiva</a:t>
            </a:r>
            <a:r>
              <a:rPr lang="en-US" altLang="es-ES" sz="8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.</a:t>
            </a:r>
            <a:endParaRPr lang="en-US" altLang="es-ES" sz="8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s-ES" sz="8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s-ES" altLang="es-ES" sz="8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48" name="1 CuadroTexto"/>
          <p:cNvSpPr txBox="1">
            <a:spLocks noChangeArrowheads="1"/>
          </p:cNvSpPr>
          <p:nvPr/>
        </p:nvSpPr>
        <p:spPr bwMode="auto">
          <a:xfrm>
            <a:off x="334116" y="4976062"/>
            <a:ext cx="2805234" cy="5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Otros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: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Mi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Banco (4%),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Banbif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(4%);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B.Financiero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(3%);GNB (2%);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B.Santander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 (1%);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B.Comercio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(&lt;1%); y ISBC (&lt;1%)</a:t>
            </a:r>
            <a:endParaRPr lang="es-ES_tradnl" altLang="es-ES" sz="8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s-PE" altLang="es-ES" sz="8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cxnSp>
        <p:nvCxnSpPr>
          <p:cNvPr id="50" name="49 Conector recto"/>
          <p:cNvCxnSpPr/>
          <p:nvPr/>
        </p:nvCxnSpPr>
        <p:spPr>
          <a:xfrm>
            <a:off x="3444308" y="1026114"/>
            <a:ext cx="0" cy="5005805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</a:ln>
          <a:effectLst/>
        </p:spPr>
      </p:cxnSp>
      <p:graphicFrame>
        <p:nvGraphicFramePr>
          <p:cNvPr id="52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8890450"/>
              </p:ext>
            </p:extLst>
          </p:nvPr>
        </p:nvGraphicFramePr>
        <p:xfrm>
          <a:off x="3444308" y="1804789"/>
          <a:ext cx="3367053" cy="2266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6" name="21 Grupo"/>
          <p:cNvGrpSpPr>
            <a:grpSpLocks/>
          </p:cNvGrpSpPr>
          <p:nvPr/>
        </p:nvGrpSpPr>
        <p:grpSpPr bwMode="auto">
          <a:xfrm>
            <a:off x="3649212" y="930348"/>
            <a:ext cx="3068281" cy="479259"/>
            <a:chOff x="35497" y="1172732"/>
            <a:chExt cx="2245167" cy="355248"/>
          </a:xfrm>
        </p:grpSpPr>
        <p:sp>
          <p:nvSpPr>
            <p:cNvPr id="57" name="56 CuadroTexto"/>
            <p:cNvSpPr txBox="1"/>
            <p:nvPr/>
          </p:nvSpPr>
          <p:spPr>
            <a:xfrm>
              <a:off x="35497" y="1172732"/>
              <a:ext cx="2245167" cy="355248"/>
            </a:xfrm>
            <a:prstGeom prst="rect">
              <a:avLst/>
            </a:prstGeom>
            <a:solidFill>
              <a:srgbClr val="8064A2">
                <a:lumMod val="20000"/>
                <a:lumOff val="80000"/>
              </a:srgbClr>
            </a:solidFill>
            <a:ln>
              <a:solidFill>
                <a:sysClr val="windowText" lastClr="000000"/>
              </a:solidFill>
            </a:ln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NPP Sans" pitchFamily="50" charset="0"/>
                  <a:cs typeface="Arial" charset="0"/>
                </a:rPr>
                <a:t>        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NPP Sans" pitchFamily="50" charset="0"/>
                  <a:cs typeface="Arial" charset="0"/>
                </a:rPr>
                <a:t>Financieras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NPP Sans" pitchFamily="50" charset="0"/>
                  <a:cs typeface="Arial" charset="0"/>
                </a:rPr>
                <a:t> y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NPP Sans" pitchFamily="50" charset="0"/>
                  <a:cs typeface="Arial" charset="0"/>
                </a:rPr>
                <a:t>Cajas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NPP Sans" pitchFamily="50" charset="0"/>
                  <a:cs typeface="Arial" charset="0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NPP Sans" pitchFamily="50" charset="0"/>
                  <a:cs typeface="Arial" charset="0"/>
                </a:rPr>
                <a:t>Municipales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NPP Sans" pitchFamily="50" charset="0"/>
                <a:cs typeface="Arial" charset="0"/>
              </a:endParaRPr>
            </a:p>
          </p:txBody>
        </p:sp>
        <p:sp>
          <p:nvSpPr>
            <p:cNvPr id="58" name="CuadroTexto 42"/>
            <p:cNvSpPr txBox="1"/>
            <p:nvPr/>
          </p:nvSpPr>
          <p:spPr>
            <a:xfrm>
              <a:off x="35497" y="1172732"/>
              <a:ext cx="315697" cy="273765"/>
            </a:xfrm>
            <a:prstGeom prst="rect">
              <a:avLst/>
            </a:prstGeom>
            <a:solidFill>
              <a:srgbClr val="8064A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>
              <a:spAutoFit/>
            </a:bodyPr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altLang="es-PE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NPP Sans" pitchFamily="50" charset="0"/>
                  <a:cs typeface="Arial" charset="0"/>
                </a:rPr>
                <a:t> 2</a:t>
              </a:r>
              <a:endParaRPr kumimoji="0" lang="es-ES" altLang="es-PE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NPP Sans" pitchFamily="50" charset="0"/>
                <a:cs typeface="Arial" charset="0"/>
              </a:endParaRPr>
            </a:p>
          </p:txBody>
        </p:sp>
      </p:grpSp>
      <p:sp>
        <p:nvSpPr>
          <p:cNvPr id="59" name="13 CuadroTexto"/>
          <p:cNvSpPr txBox="1">
            <a:spLocks noChangeArrowheads="1"/>
          </p:cNvSpPr>
          <p:nvPr/>
        </p:nvSpPr>
        <p:spPr bwMode="auto">
          <a:xfrm>
            <a:off x="3529368" y="4220443"/>
            <a:ext cx="3023435" cy="101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71450" indent="-171450"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522288" indent="-2095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942975" indent="-206375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358900" indent="-19685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Industria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fragmentada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con alto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nivel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de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competencia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.</a:t>
            </a:r>
          </a:p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s-ES" sz="8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s-ES" sz="800" dirty="0" err="1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Sólo</a:t>
            </a:r>
            <a:r>
              <a:rPr lang="en-US" altLang="es-ES" sz="800" dirty="0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 </a:t>
            </a:r>
            <a:r>
              <a:rPr lang="en-US" altLang="es-ES" sz="800" dirty="0" err="1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Crediscotia</a:t>
            </a:r>
            <a:r>
              <a:rPr lang="en-US" altLang="es-ES" sz="800" dirty="0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 </a:t>
            </a:r>
            <a:r>
              <a:rPr lang="en-US" altLang="es-ES" sz="800" dirty="0" err="1" smtClean="0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emite</a:t>
            </a:r>
            <a:r>
              <a:rPr lang="en-US" altLang="es-ES" sz="800" dirty="0" smtClean="0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  </a:t>
            </a:r>
            <a:r>
              <a:rPr lang="en-US" altLang="es-ES" sz="800" dirty="0" err="1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tarjetas</a:t>
            </a:r>
            <a:r>
              <a:rPr lang="en-US" altLang="es-ES" sz="800" dirty="0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 de </a:t>
            </a:r>
            <a:r>
              <a:rPr lang="en-US" altLang="es-ES" sz="800" dirty="0" err="1">
                <a:solidFill>
                  <a:srgbClr val="000000"/>
                </a:solidFill>
                <a:latin typeface="BNPP Sans" pitchFamily="50" charset="0"/>
                <a:cs typeface="Arial" charset="0"/>
              </a:rPr>
              <a:t>crédito</a:t>
            </a:r>
            <a:r>
              <a:rPr lang="en-US" altLang="es-ES" sz="800" dirty="0">
                <a:solidFill>
                  <a:srgbClr val="FF0000"/>
                </a:solidFill>
                <a:latin typeface="BNPP Sans" pitchFamily="50" charset="0"/>
                <a:cs typeface="Arial" charset="0"/>
              </a:rPr>
              <a:t>.</a:t>
            </a:r>
          </a:p>
          <a:p>
            <a:pPr marL="0" indent="0" algn="just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s-ES" sz="8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El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enfoque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está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en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segmentos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</a:t>
            </a:r>
            <a:r>
              <a:rPr lang="en-US" altLang="es-ES" sz="8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de 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la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población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medios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y </a:t>
            </a:r>
            <a:r>
              <a:rPr lang="en-US" altLang="es-ES" sz="800" dirty="0" err="1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bajos</a:t>
            </a:r>
            <a:r>
              <a:rPr lang="en-US" altLang="es-ES" sz="8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</a:t>
            </a:r>
            <a:r>
              <a:rPr lang="en-US" altLang="es-ES" sz="800" dirty="0" err="1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así</a:t>
            </a:r>
            <a:r>
              <a:rPr lang="en-US" altLang="es-ES" sz="8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</a:t>
            </a:r>
            <a:r>
              <a:rPr lang="en-US" altLang="es-ES" sz="800" dirty="0" err="1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como</a:t>
            </a:r>
            <a:r>
              <a:rPr lang="en-US" altLang="es-ES" sz="8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PYME.</a:t>
            </a:r>
            <a:endParaRPr lang="en-US" altLang="es-ES" sz="8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60" name="28 CuadroTexto"/>
          <p:cNvSpPr txBox="1">
            <a:spLocks noChangeArrowheads="1"/>
          </p:cNvSpPr>
          <p:nvPr/>
        </p:nvSpPr>
        <p:spPr bwMode="auto">
          <a:xfrm>
            <a:off x="3672483" y="5292477"/>
            <a:ext cx="2956232" cy="77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</a:t>
            </a:r>
            <a:r>
              <a:rPr lang="en-US" altLang="es-ES" sz="800" b="1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Otros</a:t>
            </a:r>
            <a:r>
              <a:rPr lang="en-US" altLang="es-ES" sz="800" b="1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: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C.Cusco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(8%),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C.Trujillo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(5%);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F.Confianza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(5%);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Comparatamos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(5%);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C.Ica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 (3%);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Credinka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(3%);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C.Tacna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(3%); TFC (3%);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Otras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( 7</a:t>
            </a:r>
            <a:r>
              <a:rPr lang="en-US" altLang="es-ES" sz="800" dirty="0" smtClean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%)</a:t>
            </a:r>
            <a:endParaRPr lang="es-ES_tradnl" altLang="es-ES" sz="8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s-PE" altLang="es-ES" sz="8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61" name="32 CuadroTexto"/>
          <p:cNvSpPr txBox="1">
            <a:spLocks noChangeArrowheads="1"/>
          </p:cNvSpPr>
          <p:nvPr/>
        </p:nvSpPr>
        <p:spPr bwMode="auto">
          <a:xfrm>
            <a:off x="4124783" y="1569848"/>
            <a:ext cx="2117140" cy="19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n-US" altLang="es-ES" sz="1000" b="1" dirty="0">
                <a:solidFill>
                  <a:schemeClr val="tx1"/>
                </a:solidFill>
                <a:latin typeface="BNPP Sans" pitchFamily="50" charset="0"/>
              </a:rPr>
              <a:t>Total de </a:t>
            </a:r>
            <a:r>
              <a:rPr lang="en-US" altLang="es-ES" sz="1000" b="1" dirty="0" err="1">
                <a:solidFill>
                  <a:schemeClr val="tx1"/>
                </a:solidFill>
                <a:latin typeface="BNPP Sans" pitchFamily="50" charset="0"/>
              </a:rPr>
              <a:t>créditos</a:t>
            </a:r>
            <a:r>
              <a:rPr lang="en-US" altLang="es-ES" sz="1000" b="1" dirty="0">
                <a:solidFill>
                  <a:schemeClr val="tx1"/>
                </a:solidFill>
                <a:latin typeface="BNPP Sans" pitchFamily="50" charset="0"/>
              </a:rPr>
              <a:t> </a:t>
            </a:r>
            <a:r>
              <a:rPr lang="en-US" altLang="es-ES" sz="1000" b="1" dirty="0" err="1">
                <a:solidFill>
                  <a:schemeClr val="tx1"/>
                </a:solidFill>
                <a:latin typeface="BNPP Sans" pitchFamily="50" charset="0"/>
              </a:rPr>
              <a:t>vigentes</a:t>
            </a:r>
            <a:r>
              <a:rPr lang="en-US" altLang="es-ES" sz="1000" b="1" dirty="0">
                <a:solidFill>
                  <a:schemeClr val="tx1"/>
                </a:solidFill>
                <a:latin typeface="BNPP Sans" pitchFamily="50" charset="0"/>
              </a:rPr>
              <a:t> 2017 </a:t>
            </a:r>
            <a:r>
              <a:rPr lang="es-ES_tradnl" altLang="es-ES" sz="1000" b="1" dirty="0">
                <a:solidFill>
                  <a:schemeClr val="tx1"/>
                </a:solidFill>
                <a:latin typeface="BNPP Sans" pitchFamily="50" charset="0"/>
              </a:rPr>
              <a:t>: </a:t>
            </a:r>
            <a:r>
              <a:rPr lang="es-ES_tradnl" altLang="es-ES" sz="1000" b="1" dirty="0" smtClean="0">
                <a:solidFill>
                  <a:schemeClr val="tx1"/>
                </a:solidFill>
                <a:latin typeface="BNPP Sans" pitchFamily="50" charset="0"/>
              </a:rPr>
              <a:t>108.15 </a:t>
            </a:r>
            <a:r>
              <a:rPr lang="es-ES_tradnl" altLang="es-ES" sz="1000" b="1" dirty="0" err="1">
                <a:solidFill>
                  <a:schemeClr val="tx1"/>
                </a:solidFill>
                <a:latin typeface="BNPP Sans" pitchFamily="50" charset="0"/>
              </a:rPr>
              <a:t>bn</a:t>
            </a:r>
            <a:r>
              <a:rPr lang="es-ES_tradnl" altLang="es-ES" sz="1000" b="1" dirty="0">
                <a:solidFill>
                  <a:schemeClr val="tx1"/>
                </a:solidFill>
                <a:latin typeface="BNPP Sans" pitchFamily="50" charset="0"/>
              </a:rPr>
              <a:t> </a:t>
            </a:r>
            <a:r>
              <a:rPr lang="es-ES_tradnl" altLang="es-ES" sz="1000" b="1" dirty="0" smtClean="0">
                <a:solidFill>
                  <a:schemeClr val="tx1"/>
                </a:solidFill>
                <a:latin typeface="BNPP Sans" pitchFamily="50" charset="0"/>
              </a:rPr>
              <a:t>SOL</a:t>
            </a:r>
            <a:endParaRPr lang="es-ES" altLang="es-ES" sz="1000" b="1" dirty="0">
              <a:solidFill>
                <a:schemeClr val="tx1"/>
              </a:solidFill>
              <a:latin typeface="BNPP Sans" pitchFamily="50" charset="0"/>
            </a:endParaRPr>
          </a:p>
        </p:txBody>
      </p:sp>
      <p:graphicFrame>
        <p:nvGraphicFramePr>
          <p:cNvPr id="62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2929820"/>
              </p:ext>
            </p:extLst>
          </p:nvPr>
        </p:nvGraphicFramePr>
        <p:xfrm>
          <a:off x="7216250" y="1893421"/>
          <a:ext cx="3585100" cy="2388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3" name="18 Grupo"/>
          <p:cNvGrpSpPr>
            <a:grpSpLocks/>
          </p:cNvGrpSpPr>
          <p:nvPr/>
        </p:nvGrpSpPr>
        <p:grpSpPr bwMode="auto">
          <a:xfrm>
            <a:off x="7049257" y="930348"/>
            <a:ext cx="3319970" cy="479259"/>
            <a:chOff x="27968" y="692696"/>
            <a:chExt cx="2788103" cy="355247"/>
          </a:xfrm>
        </p:grpSpPr>
        <p:sp>
          <p:nvSpPr>
            <p:cNvPr id="64" name="63 CuadroTexto"/>
            <p:cNvSpPr txBox="1"/>
            <p:nvPr/>
          </p:nvSpPr>
          <p:spPr>
            <a:xfrm>
              <a:off x="27968" y="692696"/>
              <a:ext cx="2788103" cy="355247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>
              <a:solidFill>
                <a:sysClr val="windowText" lastClr="000000"/>
              </a:solidFill>
            </a:ln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NPP Sans" pitchFamily="50" charset="0"/>
                  <a:cs typeface="Arial" charset="0"/>
                </a:rPr>
                <a:t>Banca Retail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NPP Sans" pitchFamily="50" charset="0"/>
                <a:cs typeface="Arial" charset="0"/>
              </a:endParaRPr>
            </a:p>
          </p:txBody>
        </p:sp>
        <p:sp>
          <p:nvSpPr>
            <p:cNvPr id="65" name="CuadroTexto 42"/>
            <p:cNvSpPr txBox="1">
              <a:spLocks noChangeArrowheads="1"/>
            </p:cNvSpPr>
            <p:nvPr/>
          </p:nvSpPr>
          <p:spPr bwMode="auto">
            <a:xfrm>
              <a:off x="35496" y="692696"/>
              <a:ext cx="379263" cy="273764"/>
            </a:xfrm>
            <a:prstGeom prst="rect">
              <a:avLst/>
            </a:prstGeom>
            <a:solidFill>
              <a:srgbClr val="00915A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200"/>
                </a:spcBef>
                <a:buClr>
                  <a:srgbClr val="8064A2"/>
                </a:buClr>
                <a:buSzPct val="100000"/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200"/>
                </a:spcBef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200"/>
                </a:spcBef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200"/>
                </a:spcBef>
                <a:defRPr sz="1000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ts val="200"/>
                </a:spcBef>
                <a:spcAft>
                  <a:spcPct val="0"/>
                </a:spcAft>
                <a:defRPr sz="1000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altLang="es-E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NPP Sans" pitchFamily="50" charset="0"/>
                  <a:cs typeface="Arial" charset="0"/>
                </a:rPr>
                <a:t> 3</a:t>
              </a:r>
              <a:endParaRPr kumimoji="0" lang="es-ES" altLang="es-E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NPP Sans" pitchFamily="50" charset="0"/>
                <a:cs typeface="Arial" charset="0"/>
              </a:endParaRPr>
            </a:p>
          </p:txBody>
        </p:sp>
      </p:grpSp>
      <p:sp>
        <p:nvSpPr>
          <p:cNvPr id="66" name="12 CuadroTexto"/>
          <p:cNvSpPr txBox="1">
            <a:spLocks noChangeArrowheads="1"/>
          </p:cNvSpPr>
          <p:nvPr/>
        </p:nvSpPr>
        <p:spPr bwMode="auto">
          <a:xfrm>
            <a:off x="7216252" y="4354147"/>
            <a:ext cx="3085199" cy="598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71450" indent="-171450"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522288" indent="-2095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942975" indent="-206375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358900" indent="-19685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Retailers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chilenos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, con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presencia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regional, son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los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que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concentran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casi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el 70% de la 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participación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 de </a:t>
            </a:r>
            <a:r>
              <a:rPr lang="en-US" altLang="es-ES" sz="800" dirty="0" err="1">
                <a:solidFill>
                  <a:prstClr val="black"/>
                </a:solidFill>
                <a:latin typeface="BNPP Sans" pitchFamily="50" charset="0"/>
                <a:cs typeface="Arial" charset="0"/>
              </a:rPr>
              <a:t>mercado</a:t>
            </a:r>
            <a:r>
              <a:rPr lang="en-US" altLang="es-ES" sz="800" dirty="0">
                <a:solidFill>
                  <a:prstClr val="black"/>
                </a:solidFill>
                <a:latin typeface="BNPP Sans" pitchFamily="50" charset="0"/>
                <a:cs typeface="Arial" charset="0"/>
              </a:rPr>
              <a:t>.</a:t>
            </a:r>
          </a:p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s-ES" sz="8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s-ES" sz="8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s-ES_tradnl" altLang="es-ES" sz="8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s-ES_tradnl" altLang="es-ES" sz="8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s-ES_tradnl" altLang="es-ES" sz="800" dirty="0">
              <a:solidFill>
                <a:prstClr val="black"/>
              </a:solidFill>
              <a:latin typeface="BNPP Sans" pitchFamily="50" charset="0"/>
              <a:cs typeface="Arial" charset="0"/>
            </a:endParaRPr>
          </a:p>
        </p:txBody>
      </p:sp>
      <p:cxnSp>
        <p:nvCxnSpPr>
          <p:cNvPr id="67" name="66 Conector recto"/>
          <p:cNvCxnSpPr/>
          <p:nvPr/>
        </p:nvCxnSpPr>
        <p:spPr>
          <a:xfrm>
            <a:off x="6912843" y="1026114"/>
            <a:ext cx="0" cy="5005805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</a:ln>
          <a:effectLst/>
        </p:spPr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680B53C9-3938-43DF-A8DB-0D9C522C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2400" dirty="0" smtClean="0">
                <a:latin typeface="BNPP Sans"/>
              </a:rPr>
              <a:t>Alta concentración de los principales comercializadores</a:t>
            </a:r>
            <a:endParaRPr lang="es-PE" sz="2400" dirty="0">
              <a:latin typeface="BNPP Sans"/>
            </a:endParaRPr>
          </a:p>
        </p:txBody>
      </p:sp>
      <p:sp>
        <p:nvSpPr>
          <p:cNvPr id="25" name="32 CuadroTexto">
            <a:extLst>
              <a:ext uri="{FF2B5EF4-FFF2-40B4-BE49-F238E27FC236}">
                <a16:creationId xmlns:a16="http://schemas.microsoft.com/office/drawing/2014/main" xmlns="" id="{392922F2-C4C1-42D0-9638-DEE600FB3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5960" y="1569848"/>
            <a:ext cx="2117140" cy="19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n-US" altLang="es-ES" sz="1000" b="1" dirty="0">
                <a:solidFill>
                  <a:schemeClr val="tx1"/>
                </a:solidFill>
                <a:latin typeface="BNPP Sans" pitchFamily="50" charset="0"/>
              </a:rPr>
              <a:t>Total de </a:t>
            </a:r>
            <a:r>
              <a:rPr lang="en-US" altLang="es-ES" sz="1000" b="1" dirty="0" err="1">
                <a:solidFill>
                  <a:schemeClr val="tx1"/>
                </a:solidFill>
                <a:latin typeface="BNPP Sans" pitchFamily="50" charset="0"/>
              </a:rPr>
              <a:t>créditos</a:t>
            </a:r>
            <a:r>
              <a:rPr lang="en-US" altLang="es-ES" sz="1000" b="1" dirty="0">
                <a:solidFill>
                  <a:schemeClr val="tx1"/>
                </a:solidFill>
                <a:latin typeface="BNPP Sans" pitchFamily="50" charset="0"/>
              </a:rPr>
              <a:t> </a:t>
            </a:r>
            <a:r>
              <a:rPr lang="en-US" altLang="es-ES" sz="1000" b="1" dirty="0" err="1">
                <a:solidFill>
                  <a:schemeClr val="tx1"/>
                </a:solidFill>
                <a:latin typeface="BNPP Sans" pitchFamily="50" charset="0"/>
              </a:rPr>
              <a:t>vigentes</a:t>
            </a:r>
            <a:r>
              <a:rPr lang="en-US" altLang="es-ES" sz="1000" b="1" dirty="0">
                <a:solidFill>
                  <a:schemeClr val="tx1"/>
                </a:solidFill>
                <a:latin typeface="BNPP Sans" pitchFamily="50" charset="0"/>
              </a:rPr>
              <a:t> 2017 </a:t>
            </a:r>
            <a:r>
              <a:rPr lang="es-ES_tradnl" altLang="es-ES" sz="1000" b="1" dirty="0">
                <a:solidFill>
                  <a:schemeClr val="tx1"/>
                </a:solidFill>
                <a:latin typeface="BNPP Sans" pitchFamily="50" charset="0"/>
              </a:rPr>
              <a:t>: </a:t>
            </a:r>
            <a:r>
              <a:rPr lang="es-ES_tradnl" altLang="es-ES" sz="1000" b="1" dirty="0" smtClean="0">
                <a:solidFill>
                  <a:schemeClr val="tx1"/>
                </a:solidFill>
                <a:latin typeface="BNPP Sans" pitchFamily="50" charset="0"/>
              </a:rPr>
              <a:t>8.14 </a:t>
            </a:r>
            <a:r>
              <a:rPr lang="es-ES_tradnl" altLang="es-ES" sz="1000" b="1" dirty="0" err="1">
                <a:solidFill>
                  <a:schemeClr val="tx1"/>
                </a:solidFill>
                <a:latin typeface="BNPP Sans" pitchFamily="50" charset="0"/>
              </a:rPr>
              <a:t>bn</a:t>
            </a:r>
            <a:r>
              <a:rPr lang="es-ES_tradnl" altLang="es-ES" sz="1000" b="1" dirty="0">
                <a:solidFill>
                  <a:schemeClr val="tx1"/>
                </a:solidFill>
                <a:latin typeface="BNPP Sans" pitchFamily="50" charset="0"/>
              </a:rPr>
              <a:t> </a:t>
            </a:r>
            <a:r>
              <a:rPr lang="es-ES_tradnl" altLang="es-ES" sz="1000" b="1" dirty="0" smtClean="0">
                <a:solidFill>
                  <a:schemeClr val="tx1"/>
                </a:solidFill>
                <a:latin typeface="BNPP Sans" pitchFamily="50" charset="0"/>
              </a:rPr>
              <a:t>SOL</a:t>
            </a:r>
            <a:endParaRPr lang="es-ES" altLang="es-ES" sz="1000" b="1" dirty="0">
              <a:solidFill>
                <a:schemeClr val="tx1"/>
              </a:solidFill>
              <a:latin typeface="BNPP Sans" pitchFamily="50" charset="0"/>
            </a:endParaRPr>
          </a:p>
        </p:txBody>
      </p:sp>
      <p:sp>
        <p:nvSpPr>
          <p:cNvPr id="26" name="CuadroTexto 3">
            <a:extLst>
              <a:ext uri="{FF2B5EF4-FFF2-40B4-BE49-F238E27FC236}">
                <a16:creationId xmlns:a16="http://schemas.microsoft.com/office/drawing/2014/main" xmlns="" id="{37DA6820-E1CB-4813-9DCC-B87053BB758D}"/>
              </a:ext>
            </a:extLst>
          </p:cNvPr>
          <p:cNvSpPr txBox="1"/>
          <p:nvPr/>
        </p:nvSpPr>
        <p:spPr>
          <a:xfrm>
            <a:off x="8322103" y="6112382"/>
            <a:ext cx="2119132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900" dirty="0">
                <a:latin typeface="BNPP Sans"/>
              </a:rPr>
              <a:t>Fuente: </a:t>
            </a:r>
            <a:r>
              <a:rPr lang="es-PE" sz="900" dirty="0" smtClean="0">
                <a:latin typeface="BNPP Sans"/>
              </a:rPr>
              <a:t>SBS, Diciembre 2017</a:t>
            </a:r>
            <a:endParaRPr lang="es-PE" sz="900" dirty="0">
              <a:latin typeface="BNPP Sans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8136979" y="2196133"/>
            <a:ext cx="180020" cy="720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100" dirty="0" smtClean="0"/>
              <a:t>*</a:t>
            </a:r>
          </a:p>
        </p:txBody>
      </p:sp>
      <p:sp>
        <p:nvSpPr>
          <p:cNvPr id="28" name="27 CuadroTexto"/>
          <p:cNvSpPr txBox="1"/>
          <p:nvPr/>
        </p:nvSpPr>
        <p:spPr>
          <a:xfrm>
            <a:off x="8289379" y="6256398"/>
            <a:ext cx="1575792" cy="1882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700" dirty="0" smtClean="0"/>
              <a:t>* Volumen estimado</a:t>
            </a:r>
          </a:p>
        </p:txBody>
      </p:sp>
    </p:spTree>
    <p:extLst>
      <p:ext uri="{BB962C8B-B14F-4D97-AF65-F5344CB8AC3E}">
        <p14:creationId xmlns:p14="http://schemas.microsoft.com/office/powerpoint/2010/main" val="220870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1653990" y="1980113"/>
            <a:ext cx="8760566" cy="692498"/>
            <a:chOff x="1406605" y="3058202"/>
            <a:chExt cx="7416352" cy="520699"/>
          </a:xfrm>
        </p:grpSpPr>
        <p:sp>
          <p:nvSpPr>
            <p:cNvPr id="7" name="Espace réservé du texte 11"/>
            <p:cNvSpPr txBox="1">
              <a:spLocks/>
            </p:cNvSpPr>
            <p:nvPr/>
          </p:nvSpPr>
          <p:spPr>
            <a:xfrm>
              <a:off x="2126685" y="3058202"/>
              <a:ext cx="6696272" cy="52069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spAutoFit/>
            </a:bodyPr>
            <a:lstStyle>
              <a:lvl1pPr marL="720725" indent="-720725" algn="l" defTabSz="914400" rtl="0" eaLnBrk="1" latinLnBrk="0" hangingPunct="1">
                <a:lnSpc>
                  <a:spcPct val="150000"/>
                </a:lnSpc>
                <a:spcBef>
                  <a:spcPts val="200"/>
                </a:spcBef>
                <a:buClr>
                  <a:schemeClr val="accent1"/>
                </a:buClr>
                <a:buSzPct val="100000"/>
                <a:buFont typeface="+mj-lt"/>
                <a:buAutoNum type="arabicPeriod"/>
                <a:tabLst>
                  <a:tab pos="2690813" algn="l"/>
                </a:tabLst>
                <a:defRPr sz="3200" b="1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73150" indent="-352425" algn="l" defTabSz="914400" rtl="0" eaLnBrk="1" latinLnBrk="0" hangingPunct="1">
                <a:spcBef>
                  <a:spcPts val="200"/>
                </a:spcBef>
                <a:buClr>
                  <a:schemeClr val="accent1"/>
                </a:buClr>
                <a:buSzPct val="90000"/>
                <a:buFont typeface="+mj-lt"/>
                <a:buAutoNum type="alphaUcPeriod"/>
                <a:tabLst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ts val="200"/>
                </a:spcBef>
                <a:buFont typeface="Wingdings" panose="05000000000000000000" pitchFamily="2" charset="2"/>
                <a:buNone/>
                <a:defRPr sz="1800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ts val="200"/>
                </a:spcBef>
                <a:buFont typeface="Wingdings" panose="05000000000000000000" pitchFamily="2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ts val="200"/>
                </a:spcBef>
                <a:buFontTx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+mj-lt"/>
                <a:buNone/>
              </a:pPr>
              <a:r>
                <a:rPr lang="en-GB" sz="3000" dirty="0"/>
                <a:t>BNP Paribas </a:t>
              </a:r>
              <a:r>
                <a:rPr lang="en-GB" sz="3000" dirty="0" err="1" smtClean="0"/>
                <a:t>Cardif</a:t>
              </a:r>
              <a:r>
                <a:rPr lang="en-GB" sz="3000" dirty="0" smtClean="0"/>
                <a:t> </a:t>
              </a:r>
              <a:r>
                <a:rPr lang="en-GB" sz="3000" dirty="0" err="1" smtClean="0"/>
                <a:t>perú</a:t>
              </a:r>
              <a:endParaRPr lang="en-GB" sz="30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406605" y="3066484"/>
              <a:ext cx="504056" cy="504056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2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30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37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8</a:t>
            </a:fld>
            <a:endParaRPr lang="en-GB" noProof="0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433137" y="2284641"/>
            <a:ext cx="5256807" cy="153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4623" tIns="47312" rIns="94623" bIns="47312">
            <a:spAutoFit/>
          </a:bodyPr>
          <a:lstStyle>
            <a:lvl1pPr marL="171450" indent="-171450" defTabSz="946150" eaLnBrk="0" hangingPunct="0">
              <a:spcBef>
                <a:spcPts val="225"/>
              </a:spcBef>
              <a:buClr>
                <a:srgbClr val="008578"/>
              </a:buClr>
              <a:buSzPct val="100000"/>
              <a:defRPr sz="21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46150" eaLnBrk="0" hangingPunct="0">
              <a:spcBef>
                <a:spcPts val="225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46150" eaLnBrk="0" hangingPunct="0">
              <a:spcBef>
                <a:spcPts val="225"/>
              </a:spcBef>
              <a:buFont typeface="Wingdings" pitchFamily="2" charset="2"/>
              <a:buChar char="§"/>
              <a:defRPr sz="16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defTabSz="946150" eaLnBrk="0" hangingPunct="0">
              <a:spcBef>
                <a:spcPts val="225"/>
              </a:spcBef>
              <a:buFont typeface="Wingdings" pitchFamily="2" charset="2"/>
              <a:buChar char="§"/>
              <a:defRPr sz="1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defTabSz="946150" eaLnBrk="0" hangingPunct="0">
              <a:spcBef>
                <a:spcPts val="225"/>
              </a:spcBef>
              <a:defRPr sz="11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defTabSz="946150" eaLnBrk="0" fontAlgn="base" hangingPunct="0">
              <a:spcBef>
                <a:spcPts val="225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defTabSz="946150" eaLnBrk="0" fontAlgn="base" hangingPunct="0">
              <a:spcBef>
                <a:spcPts val="225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defTabSz="946150" eaLnBrk="0" fontAlgn="base" hangingPunct="0">
              <a:spcBef>
                <a:spcPts val="225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defTabSz="946150" eaLnBrk="0" fontAlgn="base" hangingPunct="0">
              <a:spcBef>
                <a:spcPts val="225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just" eaLnBrk="1" fontAlgn="base" hangingPunct="1">
              <a:lnSpc>
                <a:spcPct val="150000"/>
              </a:lnSpc>
              <a:spcBef>
                <a:spcPct val="30000"/>
              </a:spcBef>
              <a:spcAft>
                <a:spcPct val="30000"/>
              </a:spcAft>
              <a:buClr>
                <a:srgbClr val="00915A"/>
              </a:buClr>
              <a:buSzTx/>
              <a:buFont typeface="Wingdings" pitchFamily="2" charset="2"/>
              <a:buChar char="n"/>
            </a:pPr>
            <a:r>
              <a:rPr lang="es-PE" altLang="en-US" sz="1200" dirty="0" smtClean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225 </a:t>
            </a:r>
            <a:r>
              <a:rPr lang="es-PE" altLang="en-US" sz="1200" dirty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millones  de  s</a:t>
            </a:r>
            <a:r>
              <a:rPr lang="es-PE" altLang="en-US" sz="1200" dirty="0" smtClean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oles primas </a:t>
            </a:r>
            <a:r>
              <a:rPr lang="es-PE" altLang="en-US" sz="1200" dirty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emitidas (netas de IGV)</a:t>
            </a:r>
          </a:p>
          <a:p>
            <a:pPr algn="just" eaLnBrk="1" fontAlgn="base" hangingPunct="1">
              <a:lnSpc>
                <a:spcPct val="150000"/>
              </a:lnSpc>
              <a:spcBef>
                <a:spcPct val="30000"/>
              </a:spcBef>
              <a:spcAft>
                <a:spcPct val="30000"/>
              </a:spcAft>
              <a:buClr>
                <a:srgbClr val="00915A"/>
              </a:buClr>
              <a:buSzTx/>
              <a:buFont typeface="Wingdings" pitchFamily="2" charset="2"/>
              <a:buChar char="n"/>
            </a:pPr>
            <a:r>
              <a:rPr lang="es-PE" altLang="en-US" sz="1200" dirty="0" smtClean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152 </a:t>
            </a:r>
            <a:r>
              <a:rPr lang="es-PE" altLang="en-US" sz="1200" dirty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empleados</a:t>
            </a:r>
          </a:p>
          <a:p>
            <a:pPr algn="just" eaLnBrk="1" fontAlgn="base" hangingPunct="1">
              <a:lnSpc>
                <a:spcPct val="150000"/>
              </a:lnSpc>
              <a:spcBef>
                <a:spcPct val="30000"/>
              </a:spcBef>
              <a:spcAft>
                <a:spcPct val="30000"/>
              </a:spcAft>
              <a:buClr>
                <a:srgbClr val="00915A"/>
              </a:buClr>
              <a:buSzTx/>
              <a:buFont typeface="Wingdings" pitchFamily="2" charset="2"/>
              <a:buChar char="n"/>
            </a:pPr>
            <a:r>
              <a:rPr lang="es-PE" altLang="en-US" sz="1200" dirty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4 millones de pólizas* </a:t>
            </a:r>
          </a:p>
          <a:p>
            <a:pPr algn="just" eaLnBrk="1" fontAlgn="base" hangingPunct="1">
              <a:lnSpc>
                <a:spcPct val="150000"/>
              </a:lnSpc>
              <a:spcBef>
                <a:spcPct val="30000"/>
              </a:spcBef>
              <a:spcAft>
                <a:spcPct val="30000"/>
              </a:spcAft>
              <a:buClr>
                <a:srgbClr val="00915A"/>
              </a:buClr>
              <a:buSzTx/>
              <a:buFont typeface="Wingdings" pitchFamily="2" charset="2"/>
              <a:buChar char="n"/>
            </a:pPr>
            <a:r>
              <a:rPr lang="es-PE" altLang="en-US" sz="1200" dirty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Clasificación de riesgo : A (</a:t>
            </a:r>
            <a:r>
              <a:rPr lang="es-PE" altLang="en-US" sz="1200" dirty="0" err="1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Class</a:t>
            </a:r>
            <a:r>
              <a:rPr lang="es-PE" altLang="en-US" sz="1200" dirty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 &amp; Asociados y PCR)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261211" y="1322714"/>
            <a:ext cx="5699433" cy="567374"/>
          </a:xfrm>
          <a:prstGeom prst="rect">
            <a:avLst/>
          </a:prstGeom>
          <a:solidFill>
            <a:srgbClr val="00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2000" b="1" dirty="0">
                <a:solidFill>
                  <a:schemeClr val="bg1"/>
                </a:solidFill>
                <a:latin typeface="BNPP Sans Extra Bold" pitchFamily="50" charset="0"/>
              </a:rPr>
              <a:t>Cifras </a:t>
            </a:r>
            <a:r>
              <a:rPr lang="es-PE" sz="2000" b="1" dirty="0" smtClean="0">
                <a:solidFill>
                  <a:schemeClr val="bg1"/>
                </a:solidFill>
                <a:latin typeface="BNPP Sans Extra Bold" pitchFamily="50" charset="0"/>
              </a:rPr>
              <a:t>clave 2017 </a:t>
            </a:r>
            <a:endParaRPr lang="es-PE" sz="2000" b="1" dirty="0">
              <a:solidFill>
                <a:schemeClr val="bg1"/>
              </a:solidFill>
              <a:latin typeface="BNPP Sans Extra Bold" pitchFamily="50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297109" y="2206595"/>
            <a:ext cx="5528864" cy="1717730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17" name="16 Grupo"/>
          <p:cNvGrpSpPr/>
          <p:nvPr/>
        </p:nvGrpSpPr>
        <p:grpSpPr>
          <a:xfrm>
            <a:off x="6148486" y="1331648"/>
            <a:ext cx="4319667" cy="4040813"/>
            <a:chOff x="5046047" y="1377647"/>
            <a:chExt cx="3656861" cy="4102705"/>
          </a:xfrm>
        </p:grpSpPr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1377647"/>
              <a:ext cx="3338820" cy="4102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15 Rectángulo"/>
            <p:cNvSpPr/>
            <p:nvPr/>
          </p:nvSpPr>
          <p:spPr>
            <a:xfrm>
              <a:off x="5046047" y="2680568"/>
              <a:ext cx="894105" cy="244827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18 Rectángulo"/>
          <p:cNvSpPr/>
          <p:nvPr/>
        </p:nvSpPr>
        <p:spPr>
          <a:xfrm>
            <a:off x="382169" y="302460"/>
            <a:ext cx="3212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1" dirty="0">
                <a:solidFill>
                  <a:srgbClr val="00915A"/>
                </a:solidFill>
                <a:latin typeface="BNPP Sans" pitchFamily="50" charset="0"/>
              </a:rPr>
              <a:t>BNP </a:t>
            </a:r>
            <a:r>
              <a:rPr lang="es-PE" sz="2400" b="1" dirty="0" err="1">
                <a:solidFill>
                  <a:srgbClr val="00915A"/>
                </a:solidFill>
                <a:latin typeface="BNPP Sans" pitchFamily="50" charset="0"/>
              </a:rPr>
              <a:t>Paribas</a:t>
            </a:r>
            <a:r>
              <a:rPr lang="es-PE" sz="2400" b="1" dirty="0">
                <a:solidFill>
                  <a:srgbClr val="00915A"/>
                </a:solidFill>
                <a:latin typeface="BNPP Sans" pitchFamily="50" charset="0"/>
              </a:rPr>
              <a:t> </a:t>
            </a:r>
            <a:r>
              <a:rPr lang="es-PE" sz="2400" b="1" dirty="0" err="1">
                <a:solidFill>
                  <a:srgbClr val="00915A"/>
                </a:solidFill>
                <a:latin typeface="BNPP Sans" pitchFamily="50" charset="0"/>
              </a:rPr>
              <a:t>Cardif</a:t>
            </a:r>
            <a:r>
              <a:rPr lang="es-PE" sz="2400" b="1" dirty="0">
                <a:solidFill>
                  <a:srgbClr val="00915A"/>
                </a:solidFill>
                <a:latin typeface="BNPP Sans" pitchFamily="50" charset="0"/>
              </a:rPr>
              <a:t> Perú</a:t>
            </a:r>
            <a:endParaRPr lang="es-PE" sz="2400" b="1" dirty="0">
              <a:latin typeface="BNPP Sans" pitchFamily="50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0E65CF3D-1359-436F-B2B9-D3E06D1DCB25}"/>
              </a:ext>
            </a:extLst>
          </p:cNvPr>
          <p:cNvSpPr txBox="1"/>
          <p:nvPr/>
        </p:nvSpPr>
        <p:spPr>
          <a:xfrm>
            <a:off x="8713043" y="6156573"/>
            <a:ext cx="792088" cy="1440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s-PE" sz="1100" dirty="0" smtClean="0">
                <a:latin typeface="BNPP Sans"/>
              </a:rPr>
              <a:t>En Stock</a:t>
            </a:r>
            <a:endParaRPr lang="es-PE" sz="1100" dirty="0">
              <a:latin typeface="BNPP Sans"/>
            </a:endParaRPr>
          </a:p>
        </p:txBody>
      </p:sp>
    </p:spTree>
    <p:extLst>
      <p:ext uri="{BB962C8B-B14F-4D97-AF65-F5344CB8AC3E}">
        <p14:creationId xmlns:p14="http://schemas.microsoft.com/office/powerpoint/2010/main" val="354291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73 Rectángulo"/>
          <p:cNvSpPr/>
          <p:nvPr/>
        </p:nvSpPr>
        <p:spPr>
          <a:xfrm>
            <a:off x="355930" y="222300"/>
            <a:ext cx="9725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>
                <a:solidFill>
                  <a:srgbClr val="00915A"/>
                </a:solidFill>
                <a:latin typeface="BNPP Sans" pitchFamily="50" charset="0"/>
              </a:rPr>
              <a:t>Nuestros S</a:t>
            </a:r>
            <a:r>
              <a:rPr lang="es-PE" sz="2400" b="1" dirty="0" smtClean="0">
                <a:solidFill>
                  <a:srgbClr val="00915A"/>
                </a:solidFill>
                <a:latin typeface="BNPP Sans" pitchFamily="50" charset="0"/>
              </a:rPr>
              <a:t>ocios</a:t>
            </a:r>
            <a:endParaRPr lang="es-PE" sz="2400" b="1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F524DDB1-923E-460F-A476-C5C970E57976}"/>
              </a:ext>
            </a:extLst>
          </p:cNvPr>
          <p:cNvSpPr txBox="1"/>
          <p:nvPr/>
        </p:nvSpPr>
        <p:spPr>
          <a:xfrm>
            <a:off x="6408787" y="1548061"/>
            <a:ext cx="216024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b="1" dirty="0">
                <a:solidFill>
                  <a:srgbClr val="FFFFFF"/>
                </a:solidFill>
                <a:latin typeface="BNPP Sans"/>
              </a:rPr>
              <a:t>*</a:t>
            </a:r>
          </a:p>
        </p:txBody>
      </p:sp>
      <p:sp>
        <p:nvSpPr>
          <p:cNvPr id="4" name="3 Rectángulo redondeado"/>
          <p:cNvSpPr/>
          <p:nvPr/>
        </p:nvSpPr>
        <p:spPr>
          <a:xfrm>
            <a:off x="1368227" y="1116013"/>
            <a:ext cx="2724378" cy="504056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_tradnl" sz="1600" dirty="0" smtClean="0">
                <a:solidFill>
                  <a:srgbClr val="FFFFFF"/>
                </a:solidFill>
                <a:latin typeface="BNPP Sans" pitchFamily="50" charset="0"/>
              </a:rPr>
              <a:t>Instituciones Financieras</a:t>
            </a:r>
            <a:endParaRPr lang="es-ES" sz="1600" dirty="0" smtClean="0">
              <a:solidFill>
                <a:srgbClr val="FFFFFF"/>
              </a:solidFill>
              <a:latin typeface="BNPP Sans" pitchFamily="50" charset="0"/>
            </a:endParaRPr>
          </a:p>
        </p:txBody>
      </p:sp>
      <p:sp>
        <p:nvSpPr>
          <p:cNvPr id="10" name="9 Rectángulo redondeado"/>
          <p:cNvSpPr/>
          <p:nvPr/>
        </p:nvSpPr>
        <p:spPr>
          <a:xfrm>
            <a:off x="7056859" y="1116013"/>
            <a:ext cx="2104176" cy="504056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_tradnl" sz="1600" dirty="0" err="1" smtClean="0">
                <a:solidFill>
                  <a:srgbClr val="FFFFFF"/>
                </a:solidFill>
                <a:latin typeface="BNPP Sans" pitchFamily="50" charset="0"/>
              </a:rPr>
              <a:t>Retail</a:t>
            </a:r>
            <a:endParaRPr lang="es-ES_tradnl" sz="1600" dirty="0" smtClean="0">
              <a:solidFill>
                <a:srgbClr val="FFFFFF"/>
              </a:solidFill>
              <a:latin typeface="BNPP Sans" pitchFamily="50" charset="0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427" y="5399219"/>
            <a:ext cx="852170" cy="229612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445" y="4412325"/>
            <a:ext cx="1068103" cy="376096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677" y="5327211"/>
            <a:ext cx="1264014" cy="306428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534" y="3309634"/>
            <a:ext cx="1148717" cy="470675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43" y="2424838"/>
            <a:ext cx="1116910" cy="347359"/>
          </a:xfrm>
          <a:prstGeom prst="rect">
            <a:avLst/>
          </a:prstGeom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021" y="4425590"/>
            <a:ext cx="1163292" cy="290823"/>
          </a:xfrm>
          <a:prstGeom prst="rect">
            <a:avLst/>
          </a:prstGeo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92" y="2423403"/>
            <a:ext cx="951257" cy="348794"/>
          </a:xfrm>
          <a:prstGeom prst="rect">
            <a:avLst/>
          </a:prstGeom>
        </p:spPr>
      </p:pic>
      <p:pic>
        <p:nvPicPr>
          <p:cNvPr id="20" name="19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510" y="2440039"/>
            <a:ext cx="947998" cy="332158"/>
          </a:xfrm>
          <a:prstGeom prst="rect">
            <a:avLst/>
          </a:prstGeom>
        </p:spPr>
      </p:pic>
      <p:pic>
        <p:nvPicPr>
          <p:cNvPr id="21" name="20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59" y="5287139"/>
            <a:ext cx="1087168" cy="544128"/>
          </a:xfrm>
          <a:prstGeom prst="rect">
            <a:avLst/>
          </a:prstGeom>
        </p:spPr>
      </p:pic>
      <p:pic>
        <p:nvPicPr>
          <p:cNvPr id="22" name="21 Imag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51" y="5399219"/>
            <a:ext cx="1224136" cy="294558"/>
          </a:xfrm>
          <a:prstGeom prst="rect">
            <a:avLst/>
          </a:prstGeom>
        </p:spPr>
      </p:pic>
      <p:pic>
        <p:nvPicPr>
          <p:cNvPr id="23" name="22 Imagen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9" y="2486303"/>
            <a:ext cx="975982" cy="357902"/>
          </a:xfrm>
          <a:prstGeom prst="rect">
            <a:avLst/>
          </a:prstGeom>
        </p:spPr>
      </p:pic>
      <p:pic>
        <p:nvPicPr>
          <p:cNvPr id="24" name="23 Imagen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107" y="2320686"/>
            <a:ext cx="1183262" cy="566131"/>
          </a:xfrm>
          <a:prstGeom prst="rect">
            <a:avLst/>
          </a:prstGeom>
        </p:spPr>
      </p:pic>
      <p:pic>
        <p:nvPicPr>
          <p:cNvPr id="27" name="26 Imagen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3" b="33017"/>
          <a:stretch/>
        </p:blipFill>
        <p:spPr>
          <a:xfrm>
            <a:off x="6968512" y="3620255"/>
            <a:ext cx="1115430" cy="448086"/>
          </a:xfrm>
          <a:prstGeom prst="rect">
            <a:avLst/>
          </a:prstGeom>
        </p:spPr>
      </p:pic>
      <p:pic>
        <p:nvPicPr>
          <p:cNvPr id="29" name="28 Imagen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1" b="13630"/>
          <a:stretch/>
        </p:blipFill>
        <p:spPr>
          <a:xfrm>
            <a:off x="6070143" y="2412157"/>
            <a:ext cx="1109335" cy="403047"/>
          </a:xfrm>
          <a:prstGeom prst="rect">
            <a:avLst/>
          </a:prstGeom>
        </p:spPr>
      </p:pic>
      <p:pic>
        <p:nvPicPr>
          <p:cNvPr id="30" name="29 Imagen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11" y="3636329"/>
            <a:ext cx="614824" cy="504020"/>
          </a:xfrm>
          <a:prstGeom prst="rect">
            <a:avLst/>
          </a:prstGeom>
        </p:spPr>
      </p:pic>
      <p:pic>
        <p:nvPicPr>
          <p:cNvPr id="31" name="30 Imagen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380" y="2452175"/>
            <a:ext cx="958378" cy="329565"/>
          </a:xfrm>
          <a:prstGeom prst="rect">
            <a:avLst/>
          </a:prstGeom>
        </p:spPr>
      </p:pic>
      <p:pic>
        <p:nvPicPr>
          <p:cNvPr id="64" name="63 Imagen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359" y="2412157"/>
            <a:ext cx="544743" cy="386768"/>
          </a:xfrm>
          <a:prstGeom prst="rect">
            <a:avLst/>
          </a:prstGeom>
        </p:spPr>
      </p:pic>
      <p:cxnSp>
        <p:nvCxnSpPr>
          <p:cNvPr id="37" name="48 Conector recto">
            <a:extLst>
              <a:ext uri="{FF2B5EF4-FFF2-40B4-BE49-F238E27FC236}">
                <a16:creationId xmlns:a16="http://schemas.microsoft.com/office/drawing/2014/main" xmlns="" id="{F50294CB-3EDA-485D-8C4A-068D42D6F1A4}"/>
              </a:ext>
            </a:extLst>
          </p:cNvPr>
          <p:cNvCxnSpPr>
            <a:cxnSpLocks/>
          </p:cNvCxnSpPr>
          <p:nvPr/>
        </p:nvCxnSpPr>
        <p:spPr>
          <a:xfrm flipH="1">
            <a:off x="5832723" y="1656073"/>
            <a:ext cx="1" cy="41404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Rectángulo redondeado"/>
          <p:cNvSpPr/>
          <p:nvPr/>
        </p:nvSpPr>
        <p:spPr>
          <a:xfrm>
            <a:off x="104138" y="2124125"/>
            <a:ext cx="5512561" cy="762692"/>
          </a:xfrm>
          <a:prstGeom prst="roundRect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104138" y="3159669"/>
            <a:ext cx="5512561" cy="762692"/>
          </a:xfrm>
          <a:prstGeom prst="roundRect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231615" y="1944105"/>
            <a:ext cx="3788982" cy="324036"/>
            <a:chOff x="231615" y="1656073"/>
            <a:chExt cx="3788982" cy="324036"/>
          </a:xfrm>
        </p:grpSpPr>
        <p:sp>
          <p:nvSpPr>
            <p:cNvPr id="8" name="7 Rectángulo"/>
            <p:cNvSpPr/>
            <p:nvPr/>
          </p:nvSpPr>
          <p:spPr>
            <a:xfrm>
              <a:off x="231615" y="1656073"/>
              <a:ext cx="3788982" cy="324036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" name="5 CuadroTexto"/>
            <p:cNvSpPr txBox="1"/>
            <p:nvPr/>
          </p:nvSpPr>
          <p:spPr>
            <a:xfrm>
              <a:off x="319140" y="1692077"/>
              <a:ext cx="3701457" cy="2880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s-PE" sz="1400" b="1" dirty="0" smtClean="0">
                  <a:solidFill>
                    <a:schemeClr val="bg1"/>
                  </a:solidFill>
                  <a:latin typeface="BNPP Sans" pitchFamily="50" charset="0"/>
                </a:rPr>
                <a:t>Rentabilizar y Saturar</a:t>
              </a:r>
            </a:p>
          </p:txBody>
        </p:sp>
      </p:grpSp>
      <p:grpSp>
        <p:nvGrpSpPr>
          <p:cNvPr id="33" name="32 Grupo"/>
          <p:cNvGrpSpPr/>
          <p:nvPr/>
        </p:nvGrpSpPr>
        <p:grpSpPr>
          <a:xfrm>
            <a:off x="216099" y="2952217"/>
            <a:ext cx="4064578" cy="324036"/>
            <a:chOff x="231615" y="1656073"/>
            <a:chExt cx="4064578" cy="324036"/>
          </a:xfrm>
        </p:grpSpPr>
        <p:sp>
          <p:nvSpPr>
            <p:cNvPr id="34" name="33 Rectángulo"/>
            <p:cNvSpPr/>
            <p:nvPr/>
          </p:nvSpPr>
          <p:spPr>
            <a:xfrm>
              <a:off x="231615" y="1656073"/>
              <a:ext cx="3804498" cy="324036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5" name="34 CuadroTexto"/>
            <p:cNvSpPr txBox="1"/>
            <p:nvPr/>
          </p:nvSpPr>
          <p:spPr>
            <a:xfrm>
              <a:off x="319140" y="1692077"/>
              <a:ext cx="3977053" cy="2880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s-PE" sz="1400" b="1" dirty="0" smtClean="0">
                  <a:solidFill>
                    <a:schemeClr val="bg1"/>
                  </a:solidFill>
                  <a:latin typeface="BNPP Sans" pitchFamily="50" charset="0"/>
                </a:rPr>
                <a:t>Alianza a Largo Plazo con </a:t>
              </a:r>
              <a:r>
                <a:rPr lang="es-ES" sz="1400" b="1" dirty="0" smtClean="0">
                  <a:solidFill>
                    <a:schemeClr val="bg1"/>
                  </a:solidFill>
                  <a:latin typeface="BNPP Sans" pitchFamily="50" charset="0"/>
                </a:rPr>
                <a:t>compa</a:t>
              </a:r>
              <a:r>
                <a:rPr lang="es-PE" sz="1400" b="1" dirty="0" err="1" smtClean="0">
                  <a:solidFill>
                    <a:schemeClr val="bg1"/>
                  </a:solidFill>
                  <a:latin typeface="BNPP Sans" pitchFamily="50" charset="0"/>
                </a:rPr>
                <a:t>ñi</a:t>
              </a:r>
              <a:r>
                <a:rPr lang="es-ES" sz="1400" b="1" dirty="0" smtClean="0">
                  <a:solidFill>
                    <a:schemeClr val="bg1"/>
                  </a:solidFill>
                  <a:latin typeface="BNPP Sans" pitchFamily="50" charset="0"/>
                </a:rPr>
                <a:t>a</a:t>
              </a:r>
              <a:r>
                <a:rPr lang="es-PE" sz="1400" b="1" dirty="0" smtClean="0">
                  <a:solidFill>
                    <a:schemeClr val="bg1"/>
                  </a:solidFill>
                  <a:latin typeface="BNPP Sans" pitchFamily="50" charset="0"/>
                </a:rPr>
                <a:t> cautiva</a:t>
              </a:r>
            </a:p>
          </p:txBody>
        </p:sp>
      </p:grpSp>
      <p:sp>
        <p:nvSpPr>
          <p:cNvPr id="36" name="35 Rectángulo redondeado"/>
          <p:cNvSpPr/>
          <p:nvPr/>
        </p:nvSpPr>
        <p:spPr>
          <a:xfrm>
            <a:off x="144091" y="4097737"/>
            <a:ext cx="5512561" cy="762692"/>
          </a:xfrm>
          <a:prstGeom prst="roundRect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grpSp>
        <p:nvGrpSpPr>
          <p:cNvPr id="38" name="37 Grupo"/>
          <p:cNvGrpSpPr/>
          <p:nvPr/>
        </p:nvGrpSpPr>
        <p:grpSpPr>
          <a:xfrm>
            <a:off x="216099" y="3989725"/>
            <a:ext cx="4064578" cy="324036"/>
            <a:chOff x="231615" y="1656073"/>
            <a:chExt cx="4064578" cy="324036"/>
          </a:xfrm>
        </p:grpSpPr>
        <p:sp>
          <p:nvSpPr>
            <p:cNvPr id="39" name="38 Rectángulo"/>
            <p:cNvSpPr/>
            <p:nvPr/>
          </p:nvSpPr>
          <p:spPr>
            <a:xfrm>
              <a:off x="231615" y="1656073"/>
              <a:ext cx="3804498" cy="324036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0" name="39 CuadroTexto"/>
            <p:cNvSpPr txBox="1"/>
            <p:nvPr/>
          </p:nvSpPr>
          <p:spPr>
            <a:xfrm>
              <a:off x="319140" y="1692077"/>
              <a:ext cx="3977053" cy="2880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s-PE" sz="1400" b="1" dirty="0" smtClean="0">
                  <a:solidFill>
                    <a:schemeClr val="bg1"/>
                  </a:solidFill>
                  <a:latin typeface="BNPP Sans" pitchFamily="50" charset="0"/>
                </a:rPr>
                <a:t>Saturar dependiendo del </a:t>
              </a:r>
              <a:r>
                <a:rPr lang="es-PE" sz="1400" b="1" dirty="0" err="1" smtClean="0">
                  <a:solidFill>
                    <a:schemeClr val="bg1"/>
                  </a:solidFill>
                  <a:latin typeface="BNPP Sans" pitchFamily="50" charset="0"/>
                </a:rPr>
                <a:t>outcome</a:t>
              </a:r>
              <a:r>
                <a:rPr lang="es-PE" sz="1400" b="1" dirty="0" smtClean="0">
                  <a:solidFill>
                    <a:schemeClr val="bg1"/>
                  </a:solidFill>
                  <a:latin typeface="BNPP Sans" pitchFamily="50" charset="0"/>
                </a:rPr>
                <a:t> del RFP</a:t>
              </a:r>
            </a:p>
          </p:txBody>
        </p:sp>
      </p:grpSp>
      <p:sp>
        <p:nvSpPr>
          <p:cNvPr id="26" name="25 Rectángulo redondeado"/>
          <p:cNvSpPr/>
          <p:nvPr/>
        </p:nvSpPr>
        <p:spPr>
          <a:xfrm>
            <a:off x="5976739" y="2124125"/>
            <a:ext cx="4608512" cy="828092"/>
          </a:xfrm>
          <a:prstGeom prst="roundRect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grpSp>
        <p:nvGrpSpPr>
          <p:cNvPr id="43" name="42 Grupo"/>
          <p:cNvGrpSpPr/>
          <p:nvPr/>
        </p:nvGrpSpPr>
        <p:grpSpPr>
          <a:xfrm>
            <a:off x="6041078" y="1934487"/>
            <a:ext cx="3788982" cy="324036"/>
            <a:chOff x="231615" y="1656073"/>
            <a:chExt cx="3788982" cy="324036"/>
          </a:xfrm>
        </p:grpSpPr>
        <p:sp>
          <p:nvSpPr>
            <p:cNvPr id="44" name="43 Rectángulo"/>
            <p:cNvSpPr/>
            <p:nvPr/>
          </p:nvSpPr>
          <p:spPr>
            <a:xfrm>
              <a:off x="231615" y="1656073"/>
              <a:ext cx="3788982" cy="324036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44 CuadroTexto"/>
            <p:cNvSpPr txBox="1"/>
            <p:nvPr/>
          </p:nvSpPr>
          <p:spPr>
            <a:xfrm>
              <a:off x="319140" y="1692077"/>
              <a:ext cx="3701457" cy="2880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s-PE" sz="1400" b="1" dirty="0" smtClean="0">
                  <a:solidFill>
                    <a:schemeClr val="bg1"/>
                  </a:solidFill>
                  <a:latin typeface="BNPP Sans" pitchFamily="50" charset="0"/>
                </a:rPr>
                <a:t>Rentabilizar y Saturar</a:t>
              </a:r>
            </a:p>
          </p:txBody>
        </p:sp>
      </p:grpSp>
      <p:sp>
        <p:nvSpPr>
          <p:cNvPr id="46" name="45 Rectángulo redondeado"/>
          <p:cNvSpPr/>
          <p:nvPr/>
        </p:nvSpPr>
        <p:spPr>
          <a:xfrm>
            <a:off x="5976739" y="3341653"/>
            <a:ext cx="4495630" cy="828092"/>
          </a:xfrm>
          <a:prstGeom prst="roundRect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grpSp>
        <p:nvGrpSpPr>
          <p:cNvPr id="47" name="46 Grupo"/>
          <p:cNvGrpSpPr/>
          <p:nvPr/>
        </p:nvGrpSpPr>
        <p:grpSpPr>
          <a:xfrm>
            <a:off x="6120755" y="3168241"/>
            <a:ext cx="3788982" cy="324036"/>
            <a:chOff x="231615" y="1656073"/>
            <a:chExt cx="3788982" cy="324036"/>
          </a:xfrm>
        </p:grpSpPr>
        <p:sp>
          <p:nvSpPr>
            <p:cNvPr id="48" name="47 Rectángulo"/>
            <p:cNvSpPr/>
            <p:nvPr/>
          </p:nvSpPr>
          <p:spPr>
            <a:xfrm>
              <a:off x="231615" y="1656073"/>
              <a:ext cx="3788982" cy="324036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9" name="48 CuadroTexto"/>
            <p:cNvSpPr txBox="1"/>
            <p:nvPr/>
          </p:nvSpPr>
          <p:spPr>
            <a:xfrm>
              <a:off x="319140" y="1692077"/>
              <a:ext cx="3701457" cy="2880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s-PE" sz="1400" b="1" dirty="0" smtClean="0">
                  <a:solidFill>
                    <a:schemeClr val="bg1"/>
                  </a:solidFill>
                  <a:latin typeface="BNPP Sans" pitchFamily="50" charset="0"/>
                </a:rPr>
                <a:t>Alianza a Largo Plazo con compañía cautiva</a:t>
              </a:r>
            </a:p>
          </p:txBody>
        </p:sp>
      </p:grpSp>
      <p:pic>
        <p:nvPicPr>
          <p:cNvPr id="10242" name="Picture 2" descr="Imagen relacionada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68" y="1021528"/>
            <a:ext cx="693026" cy="6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para retail icon png"/>
          <p:cNvPicPr>
            <a:picLocks noChangeAspect="1" noChangeArrowheads="1"/>
          </p:cNvPicPr>
          <p:nvPr/>
        </p:nvPicPr>
        <p:blipFill>
          <a:blip r:embed="rId2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603" y="1004121"/>
            <a:ext cx="727839" cy="72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445" y="3421831"/>
            <a:ext cx="1301303" cy="31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77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8" grpId="0" animBg="1"/>
      <p:bldP spid="36" grpId="0" animBg="1"/>
      <p:bldP spid="26" grpId="0" animBg="1"/>
      <p:bldP spid="4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TxW_koTlkqRlIQJ9aMao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TxW_koTlkqRlIQJ9aMaog"/>
</p:tagLst>
</file>

<file path=ppt/theme/theme1.xml><?xml version="1.0" encoding="utf-8"?>
<a:theme xmlns:a="http://schemas.openxmlformats.org/drawingml/2006/main" name="20150601_093540">
  <a:themeElements>
    <a:clrScheme name="BNPP-XL">
      <a:dk1>
        <a:srgbClr val="FFFFFF"/>
      </a:dk1>
      <a:lt1>
        <a:srgbClr val="000000"/>
      </a:lt1>
      <a:dk2>
        <a:srgbClr val="EEEFF2"/>
      </a:dk2>
      <a:lt2>
        <a:srgbClr val="78848A"/>
      </a:lt2>
      <a:accent1>
        <a:srgbClr val="00915A"/>
      </a:accent1>
      <a:accent2>
        <a:srgbClr val="85B95F"/>
      </a:accent2>
      <a:accent3>
        <a:srgbClr val="00AB8E"/>
      </a:accent3>
      <a:accent4>
        <a:srgbClr val="008578"/>
      </a:accent4>
      <a:accent5>
        <a:srgbClr val="43B02A"/>
      </a:accent5>
      <a:accent6>
        <a:srgbClr val="D0DF00"/>
      </a:accent6>
      <a:hlink>
        <a:srgbClr val="00915A"/>
      </a:hlink>
      <a:folHlink>
        <a:srgbClr val="00915A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Personalizado 3">
    <a:dk1>
      <a:sysClr val="windowText" lastClr="000000"/>
    </a:dk1>
    <a:lt1>
      <a:sysClr val="window" lastClr="FFFFFF"/>
    </a:lt1>
    <a:dk2>
      <a:srgbClr val="000000"/>
    </a:dk2>
    <a:lt2>
      <a:srgbClr val="EEECE1"/>
    </a:lt2>
    <a:accent1>
      <a:srgbClr val="00915A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BNPP">
    <a:majorFont>
      <a:latin typeface="Arial Narrow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PPT_Groupe_4-3 13">
    <a:dk1>
      <a:srgbClr val="58585A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4A4A4C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PPT_Groupe_4-3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PPT_Groupe_4-3 13">
    <a:dk1>
      <a:srgbClr val="58585A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4A4A4C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PPT_Groupe_4-3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PPT_Groupe_4-3 13">
    <a:dk1>
      <a:srgbClr val="58585A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4A4A4C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PPT_Groupe_4-3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Personalizado 3">
    <a:dk1>
      <a:sysClr val="windowText" lastClr="000000"/>
    </a:dk1>
    <a:lt1>
      <a:sysClr val="window" lastClr="FFFFFF"/>
    </a:lt1>
    <a:dk2>
      <a:srgbClr val="000000"/>
    </a:dk2>
    <a:lt2>
      <a:srgbClr val="EEECE1"/>
    </a:lt2>
    <a:accent1>
      <a:srgbClr val="00915A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BNPP">
    <a:majorFont>
      <a:latin typeface="Arial Narrow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20150601_093540</Template>
  <TotalTime>6664</TotalTime>
  <Words>2899</Words>
  <Application>Microsoft Office PowerPoint</Application>
  <PresentationFormat>Personalizado</PresentationFormat>
  <Paragraphs>992</Paragraphs>
  <Slides>31</Slides>
  <Notes>7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3" baseType="lpstr">
      <vt:lpstr>20150601_093540</vt:lpstr>
      <vt:lpstr>Feuille de calcul</vt:lpstr>
      <vt:lpstr>Presentación de PowerPoint</vt:lpstr>
      <vt:lpstr>AGENDA </vt:lpstr>
      <vt:lpstr>Presentación de PowerPoint</vt:lpstr>
      <vt:lpstr>Presentación de PowerPoint</vt:lpstr>
      <vt:lpstr>Presentación de PowerPoint</vt:lpstr>
      <vt:lpstr>Alta concentración de los principales comercializadores</vt:lpstr>
      <vt:lpstr>Presentación de PowerPoint</vt:lpstr>
      <vt:lpstr>Presentación de PowerPoint</vt:lpstr>
      <vt:lpstr>Presentación de PowerPoint</vt:lpstr>
      <vt:lpstr>Presentación de PowerPoint</vt:lpstr>
      <vt:lpstr>Nuestros principales esfuerzos y logros 2017-2018</vt:lpstr>
      <vt:lpstr>Proceso de Cesión Oncológico</vt:lpstr>
      <vt:lpstr>Corte Producto SOAT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Retail: Estrategia de Negocio</vt:lpstr>
      <vt:lpstr>Análisis Mercado Banca</vt:lpstr>
      <vt:lpstr>Presentación de PowerPoint</vt:lpstr>
      <vt:lpstr>Presentación de PowerPoint</vt:lpstr>
      <vt:lpstr>Banca : Estrategia de Negocio</vt:lpstr>
      <vt:lpstr>Financieras y Cajas: Sector de alta competitividad con un sólo emisor de tarjetas de crédito</vt:lpstr>
      <vt:lpstr>Financieras y Cajas : El volumen de colocaciones se concentra en los créditos a la Pequeña y Micro Empresa</vt:lpstr>
      <vt:lpstr>Financieras y Cajas : Estrategia de Negocio</vt:lpstr>
      <vt:lpstr>Presentación de PowerPoint</vt:lpstr>
      <vt:lpstr>Propuestas de mejora a nivel Macro</vt:lpstr>
      <vt:lpstr>Proyectos On going presupuestados</vt:lpstr>
      <vt:lpstr>Iniciativas</vt:lpstr>
      <vt:lpstr>Presentación de PowerPoint</vt:lpstr>
    </vt:vector>
  </TitlesOfParts>
  <Company>BNP Paribas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Natalia MAHOLANYIOVA</dc:creator>
  <cp:lastModifiedBy>HP</cp:lastModifiedBy>
  <cp:revision>503</cp:revision>
  <cp:lastPrinted>2015-02-25T12:09:14Z</cp:lastPrinted>
  <dcterms:created xsi:type="dcterms:W3CDTF">2015-06-05T12:53:40Z</dcterms:created>
  <dcterms:modified xsi:type="dcterms:W3CDTF">2018-09-21T06:10:38Z</dcterms:modified>
</cp:coreProperties>
</file>